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56" r:id="rId2"/>
    <p:sldId id="257" r:id="rId3"/>
    <p:sldId id="287" r:id="rId4"/>
    <p:sldId id="278" r:id="rId5"/>
    <p:sldId id="283" r:id="rId6"/>
    <p:sldId id="284" r:id="rId7"/>
    <p:sldId id="279" r:id="rId8"/>
    <p:sldId id="280" r:id="rId9"/>
    <p:sldId id="281" r:id="rId10"/>
    <p:sldId id="282" r:id="rId11"/>
    <p:sldId id="285" r:id="rId12"/>
    <p:sldId id="286" r:id="rId13"/>
    <p:sldId id="261" r:id="rId14"/>
    <p:sldId id="266" r:id="rId15"/>
    <p:sldId id="275" r:id="rId16"/>
    <p:sldId id="265" r:id="rId17"/>
    <p:sldId id="274" r:id="rId18"/>
    <p:sldId id="264" r:id="rId19"/>
    <p:sldId id="273" r:id="rId20"/>
    <p:sldId id="267" r:id="rId21"/>
    <p:sldId id="276" r:id="rId22"/>
    <p:sldId id="268" r:id="rId23"/>
    <p:sldId id="269" r:id="rId24"/>
    <p:sldId id="270" r:id="rId25"/>
    <p:sldId id="277" r:id="rId26"/>
    <p:sldId id="289" r:id="rId27"/>
    <p:sldId id="2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4639"/>
    <a:srgbClr val="D43F35"/>
    <a:srgbClr val="1B1B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Styl pośredni 3 — Ak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Styl pośredni 3 — Ak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p:scale>
          <a:sx n="150" d="100"/>
          <a:sy n="150" d="100"/>
        </p:scale>
        <p:origin x="332" y="3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03AD4C9F-71C3-4B96-A247-FFE47C4BC9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C2695A0F-BE6B-4E43-BA43-876594ABAB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A6717D-1E7A-4EA0-9E76-33EDC3275C81}" type="datetimeFigureOut">
              <a:rPr lang="pl-PL" smtClean="0"/>
              <a:t>2019-01-20</a:t>
            </a:fld>
            <a:endParaRPr lang="pl-PL"/>
          </a:p>
        </p:txBody>
      </p:sp>
      <p:sp>
        <p:nvSpPr>
          <p:cNvPr id="4" name="Symbol zastępczy stopki 3">
            <a:extLst>
              <a:ext uri="{FF2B5EF4-FFF2-40B4-BE49-F238E27FC236}">
                <a16:creationId xmlns:a16="http://schemas.microsoft.com/office/drawing/2014/main" id="{29BFE149-7A1B-4AF1-AACC-B1D9CC0FB0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F2B7B3E6-9907-47A6-B0DB-120937A54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B18F2-414D-45E3-98F9-A99E51E46C5A}" type="slidenum">
              <a:rPr lang="pl-PL" smtClean="0"/>
              <a:t>‹#›</a:t>
            </a:fld>
            <a:endParaRPr lang="pl-PL"/>
          </a:p>
        </p:txBody>
      </p:sp>
    </p:spTree>
    <p:extLst>
      <p:ext uri="{BB962C8B-B14F-4D97-AF65-F5344CB8AC3E}">
        <p14:creationId xmlns:p14="http://schemas.microsoft.com/office/powerpoint/2010/main" val="2258126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430AA-EDF6-4DBF-80B2-609DE0CD757D}" type="datetimeFigureOut">
              <a:rPr lang="pl-PL" smtClean="0"/>
              <a:t>2019-01-20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A74D20-1EA3-4C23-8DFB-55EEDCA4B4AA}" type="slidenum">
              <a:rPr lang="pl-PL" smtClean="0"/>
              <a:t>‹#›</a:t>
            </a:fld>
            <a:endParaRPr lang="pl-PL"/>
          </a:p>
        </p:txBody>
      </p:sp>
    </p:spTree>
    <p:extLst>
      <p:ext uri="{BB962C8B-B14F-4D97-AF65-F5344CB8AC3E}">
        <p14:creationId xmlns:p14="http://schemas.microsoft.com/office/powerpoint/2010/main" val="3068503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a:t>
            </a:fld>
            <a:endParaRPr lang="pl-PL"/>
          </a:p>
        </p:txBody>
      </p:sp>
    </p:spTree>
    <p:extLst>
      <p:ext uri="{BB962C8B-B14F-4D97-AF65-F5344CB8AC3E}">
        <p14:creationId xmlns:p14="http://schemas.microsoft.com/office/powerpoint/2010/main" val="3150087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10</a:t>
            </a:fld>
            <a:endParaRPr lang="pl-PL"/>
          </a:p>
        </p:txBody>
      </p:sp>
    </p:spTree>
    <p:extLst>
      <p:ext uri="{BB962C8B-B14F-4D97-AF65-F5344CB8AC3E}">
        <p14:creationId xmlns:p14="http://schemas.microsoft.com/office/powerpoint/2010/main" val="3455061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11</a:t>
            </a:fld>
            <a:endParaRPr lang="pl-PL"/>
          </a:p>
        </p:txBody>
      </p:sp>
    </p:spTree>
    <p:extLst>
      <p:ext uri="{BB962C8B-B14F-4D97-AF65-F5344CB8AC3E}">
        <p14:creationId xmlns:p14="http://schemas.microsoft.com/office/powerpoint/2010/main" val="1669136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12</a:t>
            </a:fld>
            <a:endParaRPr lang="pl-PL"/>
          </a:p>
        </p:txBody>
      </p:sp>
    </p:spTree>
    <p:extLst>
      <p:ext uri="{BB962C8B-B14F-4D97-AF65-F5344CB8AC3E}">
        <p14:creationId xmlns:p14="http://schemas.microsoft.com/office/powerpoint/2010/main" val="3971088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13</a:t>
            </a:fld>
            <a:endParaRPr lang="pl-PL"/>
          </a:p>
        </p:txBody>
      </p:sp>
    </p:spTree>
    <p:extLst>
      <p:ext uri="{BB962C8B-B14F-4D97-AF65-F5344CB8AC3E}">
        <p14:creationId xmlns:p14="http://schemas.microsoft.com/office/powerpoint/2010/main" val="2697025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14</a:t>
            </a:fld>
            <a:endParaRPr lang="pl-PL"/>
          </a:p>
        </p:txBody>
      </p:sp>
    </p:spTree>
    <p:extLst>
      <p:ext uri="{BB962C8B-B14F-4D97-AF65-F5344CB8AC3E}">
        <p14:creationId xmlns:p14="http://schemas.microsoft.com/office/powerpoint/2010/main" val="413387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15</a:t>
            </a:fld>
            <a:endParaRPr lang="pl-PL"/>
          </a:p>
        </p:txBody>
      </p:sp>
    </p:spTree>
    <p:extLst>
      <p:ext uri="{BB962C8B-B14F-4D97-AF65-F5344CB8AC3E}">
        <p14:creationId xmlns:p14="http://schemas.microsoft.com/office/powerpoint/2010/main" val="1275034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16</a:t>
            </a:fld>
            <a:endParaRPr lang="pl-PL"/>
          </a:p>
        </p:txBody>
      </p:sp>
    </p:spTree>
    <p:extLst>
      <p:ext uri="{BB962C8B-B14F-4D97-AF65-F5344CB8AC3E}">
        <p14:creationId xmlns:p14="http://schemas.microsoft.com/office/powerpoint/2010/main" val="1223117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17</a:t>
            </a:fld>
            <a:endParaRPr lang="pl-PL"/>
          </a:p>
        </p:txBody>
      </p:sp>
    </p:spTree>
    <p:extLst>
      <p:ext uri="{BB962C8B-B14F-4D97-AF65-F5344CB8AC3E}">
        <p14:creationId xmlns:p14="http://schemas.microsoft.com/office/powerpoint/2010/main" val="2482869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18</a:t>
            </a:fld>
            <a:endParaRPr lang="pl-PL"/>
          </a:p>
        </p:txBody>
      </p:sp>
    </p:spTree>
    <p:extLst>
      <p:ext uri="{BB962C8B-B14F-4D97-AF65-F5344CB8AC3E}">
        <p14:creationId xmlns:p14="http://schemas.microsoft.com/office/powerpoint/2010/main" val="92086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19</a:t>
            </a:fld>
            <a:endParaRPr lang="pl-PL"/>
          </a:p>
        </p:txBody>
      </p:sp>
    </p:spTree>
    <p:extLst>
      <p:ext uri="{BB962C8B-B14F-4D97-AF65-F5344CB8AC3E}">
        <p14:creationId xmlns:p14="http://schemas.microsoft.com/office/powerpoint/2010/main" val="3821901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2</a:t>
            </a:fld>
            <a:endParaRPr lang="pl-PL"/>
          </a:p>
        </p:txBody>
      </p:sp>
    </p:spTree>
    <p:extLst>
      <p:ext uri="{BB962C8B-B14F-4D97-AF65-F5344CB8AC3E}">
        <p14:creationId xmlns:p14="http://schemas.microsoft.com/office/powerpoint/2010/main" val="176293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20</a:t>
            </a:fld>
            <a:endParaRPr lang="pl-PL"/>
          </a:p>
        </p:txBody>
      </p:sp>
    </p:spTree>
    <p:extLst>
      <p:ext uri="{BB962C8B-B14F-4D97-AF65-F5344CB8AC3E}">
        <p14:creationId xmlns:p14="http://schemas.microsoft.com/office/powerpoint/2010/main" val="3057760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21</a:t>
            </a:fld>
            <a:endParaRPr lang="pl-PL"/>
          </a:p>
        </p:txBody>
      </p:sp>
    </p:spTree>
    <p:extLst>
      <p:ext uri="{BB962C8B-B14F-4D97-AF65-F5344CB8AC3E}">
        <p14:creationId xmlns:p14="http://schemas.microsoft.com/office/powerpoint/2010/main" val="2144517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22</a:t>
            </a:fld>
            <a:endParaRPr lang="pl-PL"/>
          </a:p>
        </p:txBody>
      </p:sp>
    </p:spTree>
    <p:extLst>
      <p:ext uri="{BB962C8B-B14F-4D97-AF65-F5344CB8AC3E}">
        <p14:creationId xmlns:p14="http://schemas.microsoft.com/office/powerpoint/2010/main" val="3548773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23</a:t>
            </a:fld>
            <a:endParaRPr lang="pl-PL"/>
          </a:p>
        </p:txBody>
      </p:sp>
    </p:spTree>
    <p:extLst>
      <p:ext uri="{BB962C8B-B14F-4D97-AF65-F5344CB8AC3E}">
        <p14:creationId xmlns:p14="http://schemas.microsoft.com/office/powerpoint/2010/main" val="1726950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24</a:t>
            </a:fld>
            <a:endParaRPr lang="pl-PL"/>
          </a:p>
        </p:txBody>
      </p:sp>
    </p:spTree>
    <p:extLst>
      <p:ext uri="{BB962C8B-B14F-4D97-AF65-F5344CB8AC3E}">
        <p14:creationId xmlns:p14="http://schemas.microsoft.com/office/powerpoint/2010/main" val="3929512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25</a:t>
            </a:fld>
            <a:endParaRPr lang="pl-PL"/>
          </a:p>
        </p:txBody>
      </p:sp>
    </p:spTree>
    <p:extLst>
      <p:ext uri="{BB962C8B-B14F-4D97-AF65-F5344CB8AC3E}">
        <p14:creationId xmlns:p14="http://schemas.microsoft.com/office/powerpoint/2010/main" val="47399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26</a:t>
            </a:fld>
            <a:endParaRPr lang="pl-PL"/>
          </a:p>
        </p:txBody>
      </p:sp>
    </p:spTree>
    <p:extLst>
      <p:ext uri="{BB962C8B-B14F-4D97-AF65-F5344CB8AC3E}">
        <p14:creationId xmlns:p14="http://schemas.microsoft.com/office/powerpoint/2010/main" val="2390981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27</a:t>
            </a:fld>
            <a:endParaRPr lang="pl-PL"/>
          </a:p>
        </p:txBody>
      </p:sp>
    </p:spTree>
    <p:extLst>
      <p:ext uri="{BB962C8B-B14F-4D97-AF65-F5344CB8AC3E}">
        <p14:creationId xmlns:p14="http://schemas.microsoft.com/office/powerpoint/2010/main" val="202967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3</a:t>
            </a:fld>
            <a:endParaRPr lang="pl-PL"/>
          </a:p>
        </p:txBody>
      </p:sp>
    </p:spTree>
    <p:extLst>
      <p:ext uri="{BB962C8B-B14F-4D97-AF65-F5344CB8AC3E}">
        <p14:creationId xmlns:p14="http://schemas.microsoft.com/office/powerpoint/2010/main" val="327245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4</a:t>
            </a:fld>
            <a:endParaRPr lang="pl-PL"/>
          </a:p>
        </p:txBody>
      </p:sp>
    </p:spTree>
    <p:extLst>
      <p:ext uri="{BB962C8B-B14F-4D97-AF65-F5344CB8AC3E}">
        <p14:creationId xmlns:p14="http://schemas.microsoft.com/office/powerpoint/2010/main" val="217399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5</a:t>
            </a:fld>
            <a:endParaRPr lang="pl-PL"/>
          </a:p>
        </p:txBody>
      </p:sp>
    </p:spTree>
    <p:extLst>
      <p:ext uri="{BB962C8B-B14F-4D97-AF65-F5344CB8AC3E}">
        <p14:creationId xmlns:p14="http://schemas.microsoft.com/office/powerpoint/2010/main" val="290769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6</a:t>
            </a:fld>
            <a:endParaRPr lang="pl-PL"/>
          </a:p>
        </p:txBody>
      </p:sp>
    </p:spTree>
    <p:extLst>
      <p:ext uri="{BB962C8B-B14F-4D97-AF65-F5344CB8AC3E}">
        <p14:creationId xmlns:p14="http://schemas.microsoft.com/office/powerpoint/2010/main" val="1600914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7</a:t>
            </a:fld>
            <a:endParaRPr lang="pl-PL"/>
          </a:p>
        </p:txBody>
      </p:sp>
    </p:spTree>
    <p:extLst>
      <p:ext uri="{BB962C8B-B14F-4D97-AF65-F5344CB8AC3E}">
        <p14:creationId xmlns:p14="http://schemas.microsoft.com/office/powerpoint/2010/main" val="16503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8</a:t>
            </a:fld>
            <a:endParaRPr lang="pl-PL"/>
          </a:p>
        </p:txBody>
      </p:sp>
    </p:spTree>
    <p:extLst>
      <p:ext uri="{BB962C8B-B14F-4D97-AF65-F5344CB8AC3E}">
        <p14:creationId xmlns:p14="http://schemas.microsoft.com/office/powerpoint/2010/main" val="1271583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FCA74D20-1EA3-4C23-8DFB-55EEDCA4B4AA}" type="slidenum">
              <a:rPr lang="pl-PL" smtClean="0"/>
              <a:t>9</a:t>
            </a:fld>
            <a:endParaRPr lang="pl-PL"/>
          </a:p>
        </p:txBody>
      </p:sp>
    </p:spTree>
    <p:extLst>
      <p:ext uri="{BB962C8B-B14F-4D97-AF65-F5344CB8AC3E}">
        <p14:creationId xmlns:p14="http://schemas.microsoft.com/office/powerpoint/2010/main" val="270676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pl-PL"/>
              <a:t>Kliknij, aby edytować styl</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89788BDB-B4D8-4471-8E70-7B56FB39F855}" type="datetime1">
              <a:rPr lang="pl-PL" smtClean="0"/>
              <a:t>2019-01-20</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3979954-1C35-43C8-A4B6-E490D3E8D2EE}" type="slidenum">
              <a:rPr lang="pl-PL" smtClean="0"/>
              <a:t>‹#›</a:t>
            </a:fld>
            <a:endParaRPr lang="pl-PL"/>
          </a:p>
        </p:txBody>
      </p:sp>
    </p:spTree>
    <p:extLst>
      <p:ext uri="{BB962C8B-B14F-4D97-AF65-F5344CB8AC3E}">
        <p14:creationId xmlns:p14="http://schemas.microsoft.com/office/powerpoint/2010/main" val="3125106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Vertical Text Placeholder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4959F8A1-8452-420F-AC35-EB312B743C05}" type="datetime1">
              <a:rPr lang="pl-PL" smtClean="0"/>
              <a:t>2019-01-20</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3979954-1C35-43C8-A4B6-E490D3E8D2EE}" type="slidenum">
              <a:rPr lang="pl-PL" smtClean="0"/>
              <a:t>‹#›</a:t>
            </a:fld>
            <a:endParaRPr lang="pl-PL"/>
          </a:p>
        </p:txBody>
      </p:sp>
    </p:spTree>
    <p:extLst>
      <p:ext uri="{BB962C8B-B14F-4D97-AF65-F5344CB8AC3E}">
        <p14:creationId xmlns:p14="http://schemas.microsoft.com/office/powerpoint/2010/main" val="1253468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pl-PL"/>
              <a:t>Kliknij, aby edytować styl</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ED68F702-67D7-4F14-905C-7AD29838CC67}" type="datetime1">
              <a:rPr lang="pl-PL" smtClean="0"/>
              <a:t>2019-01-20</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3979954-1C35-43C8-A4B6-E490D3E8D2EE}" type="slidenum">
              <a:rPr lang="pl-PL" smtClean="0"/>
              <a:t>‹#›</a:t>
            </a:fld>
            <a:endParaRPr lang="pl-PL"/>
          </a:p>
        </p:txBody>
      </p:sp>
    </p:spTree>
    <p:extLst>
      <p:ext uri="{BB962C8B-B14F-4D97-AF65-F5344CB8AC3E}">
        <p14:creationId xmlns:p14="http://schemas.microsoft.com/office/powerpoint/2010/main" val="2133241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915D6D1C-B0A5-4ED8-8D67-39908D621A30}" type="datetime1">
              <a:rPr lang="pl-PL" smtClean="0"/>
              <a:t>2019-01-20</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3979954-1C35-43C8-A4B6-E490D3E8D2EE}" type="slidenum">
              <a:rPr lang="pl-PL" smtClean="0"/>
              <a:t>‹#›</a:t>
            </a:fld>
            <a:endParaRPr lang="pl-PL"/>
          </a:p>
        </p:txBody>
      </p:sp>
    </p:spTree>
    <p:extLst>
      <p:ext uri="{BB962C8B-B14F-4D97-AF65-F5344CB8AC3E}">
        <p14:creationId xmlns:p14="http://schemas.microsoft.com/office/powerpoint/2010/main" val="4103377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pl-PL"/>
              <a:t>Kliknij, aby edytować styl</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EE41BC69-4147-4807-B8EA-2678E6A25A32}" type="datetime1">
              <a:rPr lang="pl-PL" smtClean="0"/>
              <a:t>2019-01-20</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33979954-1C35-43C8-A4B6-E490D3E8D2EE}" type="slidenum">
              <a:rPr lang="pl-PL" smtClean="0"/>
              <a:t>‹#›</a:t>
            </a:fld>
            <a:endParaRPr lang="pl-PL"/>
          </a:p>
        </p:txBody>
      </p:sp>
    </p:spTree>
    <p:extLst>
      <p:ext uri="{BB962C8B-B14F-4D97-AF65-F5344CB8AC3E}">
        <p14:creationId xmlns:p14="http://schemas.microsoft.com/office/powerpoint/2010/main" val="134370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FFD43F51-0BF9-4415-A505-DEC2A8A1F9A5}" type="datetime1">
              <a:rPr lang="pl-PL" smtClean="0"/>
              <a:t>2019-01-20</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33979954-1C35-43C8-A4B6-E490D3E8D2EE}" type="slidenum">
              <a:rPr lang="pl-PL" smtClean="0"/>
              <a:t>‹#›</a:t>
            </a:fld>
            <a:endParaRPr lang="pl-PL"/>
          </a:p>
        </p:txBody>
      </p:sp>
    </p:spTree>
    <p:extLst>
      <p:ext uri="{BB962C8B-B14F-4D97-AF65-F5344CB8AC3E}">
        <p14:creationId xmlns:p14="http://schemas.microsoft.com/office/powerpoint/2010/main" val="404941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orównani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845127" y="2507550"/>
            <a:ext cx="5156200" cy="3680525"/>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172200" y="2507550"/>
            <a:ext cx="5181601" cy="3680525"/>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Date Placeholder 6"/>
          <p:cNvSpPr>
            <a:spLocks noGrp="1"/>
          </p:cNvSpPr>
          <p:nvPr>
            <p:ph type="dt" sz="half" idx="10"/>
          </p:nvPr>
        </p:nvSpPr>
        <p:spPr/>
        <p:txBody>
          <a:bodyPr/>
          <a:lstStyle/>
          <a:p>
            <a:fld id="{365E0239-EFBE-4AD6-95EB-166180E329BD}" type="datetime1">
              <a:rPr lang="pl-PL" smtClean="0"/>
              <a:t>2019-01-20</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33979954-1C35-43C8-A4B6-E490D3E8D2EE}" type="slidenum">
              <a:rPr lang="pl-PL" smtClean="0"/>
              <a:t>‹#›</a:t>
            </a:fld>
            <a:endParaRPr lang="pl-PL"/>
          </a:p>
        </p:txBody>
      </p:sp>
      <p:sp>
        <p:nvSpPr>
          <p:cNvPr id="10" name="Title 9"/>
          <p:cNvSpPr>
            <a:spLocks noGrp="1"/>
          </p:cNvSpPr>
          <p:nvPr>
            <p:ph type="title"/>
          </p:nvPr>
        </p:nvSpPr>
        <p:spPr/>
        <p:txBody>
          <a:bodyPr/>
          <a:lstStyle/>
          <a:p>
            <a:r>
              <a:rPr lang="pl-PL"/>
              <a:t>Kliknij, aby edytować styl</a:t>
            </a:r>
            <a:endParaRPr lang="en-US" dirty="0"/>
          </a:p>
        </p:txBody>
      </p:sp>
    </p:spTree>
    <p:extLst>
      <p:ext uri="{BB962C8B-B14F-4D97-AF65-F5344CB8AC3E}">
        <p14:creationId xmlns:p14="http://schemas.microsoft.com/office/powerpoint/2010/main" val="214659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ylko tytuł">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7F1C553-3A74-44F9-A0E2-85EE91FB13A5}" type="datetime1">
              <a:rPr lang="pl-PL" smtClean="0"/>
              <a:t>2019-01-20</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33979954-1C35-43C8-A4B6-E490D3E8D2EE}" type="slidenum">
              <a:rPr lang="pl-PL" smtClean="0"/>
              <a:t>‹#›</a:t>
            </a:fld>
            <a:endParaRPr lang="pl-PL"/>
          </a:p>
        </p:txBody>
      </p:sp>
      <p:sp>
        <p:nvSpPr>
          <p:cNvPr id="6" name="Title 5"/>
          <p:cNvSpPr>
            <a:spLocks noGrp="1"/>
          </p:cNvSpPr>
          <p:nvPr>
            <p:ph type="title"/>
          </p:nvPr>
        </p:nvSpPr>
        <p:spPr/>
        <p:txBody>
          <a:bodyPr/>
          <a:lstStyle/>
          <a:p>
            <a:r>
              <a:rPr lang="pl-PL"/>
              <a:t>Kliknij, aby edytować styl</a:t>
            </a:r>
            <a:endParaRPr lang="en-US"/>
          </a:p>
        </p:txBody>
      </p:sp>
    </p:spTree>
    <p:extLst>
      <p:ext uri="{BB962C8B-B14F-4D97-AF65-F5344CB8AC3E}">
        <p14:creationId xmlns:p14="http://schemas.microsoft.com/office/powerpoint/2010/main" val="1706863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5B7AC-4CAE-4361-AC90-CBB0211498DE}" type="datetime1">
              <a:rPr lang="pl-PL" smtClean="0"/>
              <a:t>2019-01-20</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33979954-1C35-43C8-A4B6-E490D3E8D2EE}" type="slidenum">
              <a:rPr lang="pl-PL" smtClean="0"/>
              <a:t>‹#›</a:t>
            </a:fld>
            <a:endParaRPr lang="pl-PL"/>
          </a:p>
        </p:txBody>
      </p:sp>
    </p:spTree>
    <p:extLst>
      <p:ext uri="{BB962C8B-B14F-4D97-AF65-F5344CB8AC3E}">
        <p14:creationId xmlns:p14="http://schemas.microsoft.com/office/powerpoint/2010/main" val="2870428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pl-PL"/>
              <a:t>Kliknij, aby edytować styl</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8735A081-FED4-42FA-AC1A-4B2E8E42C7ED}" type="datetime1">
              <a:rPr lang="pl-PL" smtClean="0"/>
              <a:t>2019-01-20</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33979954-1C35-43C8-A4B6-E490D3E8D2EE}" type="slidenum">
              <a:rPr lang="pl-PL" smtClean="0"/>
              <a:t>‹#›</a:t>
            </a:fld>
            <a:endParaRPr lang="pl-PL"/>
          </a:p>
        </p:txBody>
      </p:sp>
    </p:spTree>
    <p:extLst>
      <p:ext uri="{BB962C8B-B14F-4D97-AF65-F5344CB8AC3E}">
        <p14:creationId xmlns:p14="http://schemas.microsoft.com/office/powerpoint/2010/main" val="930733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pl-PL"/>
              <a:t>Kliknij, aby edytować styl</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82185CCF-2A55-4015-A724-436289904B6A}" type="datetime1">
              <a:rPr lang="pl-PL" smtClean="0"/>
              <a:t>2019-01-20</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33979954-1C35-43C8-A4B6-E490D3E8D2EE}" type="slidenum">
              <a:rPr lang="pl-PL" smtClean="0"/>
              <a:t>‹#›</a:t>
            </a:fld>
            <a:endParaRPr lang="pl-PL"/>
          </a:p>
        </p:txBody>
      </p:sp>
    </p:spTree>
    <p:extLst>
      <p:ext uri="{BB962C8B-B14F-4D97-AF65-F5344CB8AC3E}">
        <p14:creationId xmlns:p14="http://schemas.microsoft.com/office/powerpoint/2010/main" val="2636099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867931C-F50E-43DA-B807-A3CA1952BD1E}" type="datetime1">
              <a:rPr lang="pl-PL" smtClean="0"/>
              <a:t>2019-01-20</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pl-P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33979954-1C35-43C8-A4B6-E490D3E8D2EE}" type="slidenum">
              <a:rPr lang="pl-PL" smtClean="0"/>
              <a:t>‹#›</a:t>
            </a:fld>
            <a:endParaRPr lang="pl-PL"/>
          </a:p>
        </p:txBody>
      </p:sp>
    </p:spTree>
    <p:extLst>
      <p:ext uri="{BB962C8B-B14F-4D97-AF65-F5344CB8AC3E}">
        <p14:creationId xmlns:p14="http://schemas.microsoft.com/office/powerpoint/2010/main" val="1607056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F54FEB38-6586-434F-AA20-8225E079C311}"/>
              </a:ext>
            </a:extLst>
          </p:cNvPr>
          <p:cNvSpPr>
            <a:spLocks noGrp="1"/>
          </p:cNvSpPr>
          <p:nvPr>
            <p:ph type="ctrTitle"/>
          </p:nvPr>
        </p:nvSpPr>
        <p:spPr>
          <a:xfrm>
            <a:off x="838200" y="2812868"/>
            <a:ext cx="3621191" cy="2621281"/>
          </a:xfrm>
        </p:spPr>
        <p:txBody>
          <a:bodyPr vert="horz" lIns="91440" tIns="45720" rIns="91440" bIns="45720" rtlCol="0" anchor="ctr">
            <a:normAutofit/>
          </a:bodyPr>
          <a:lstStyle/>
          <a:p>
            <a:pPr algn="r"/>
            <a:r>
              <a:rPr lang="en-US" sz="4800" b="1" kern="1200">
                <a:solidFill>
                  <a:srgbClr val="D43F35"/>
                </a:solidFill>
                <a:latin typeface="Bahnschrift" panose="020B0502040204020203" pitchFamily="34" charset="0"/>
              </a:rPr>
              <a:t>MusicPlayer</a:t>
            </a:r>
            <a:endParaRPr lang="en-US" sz="4800" b="1" kern="1200" dirty="0">
              <a:solidFill>
                <a:srgbClr val="D43F35"/>
              </a:solidFill>
              <a:latin typeface="Bahnschrift" panose="020B0502040204020203" pitchFamily="34" charset="0"/>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Podtytuł 2">
            <a:extLst>
              <a:ext uri="{FF2B5EF4-FFF2-40B4-BE49-F238E27FC236}">
                <a16:creationId xmlns:a16="http://schemas.microsoft.com/office/drawing/2014/main" id="{3A3C686B-3E0A-459C-9103-6426C01BC6A3}"/>
              </a:ext>
            </a:extLst>
          </p:cNvPr>
          <p:cNvSpPr>
            <a:spLocks noGrp="1"/>
          </p:cNvSpPr>
          <p:nvPr>
            <p:ph type="subTitle" idx="1"/>
          </p:nvPr>
        </p:nvSpPr>
        <p:spPr>
          <a:xfrm>
            <a:off x="4796951" y="1904842"/>
            <a:ext cx="6377769" cy="3451864"/>
          </a:xfrm>
        </p:spPr>
        <p:txBody>
          <a:bodyPr vert="horz" lIns="91440" tIns="45720" rIns="91440" bIns="45720" rtlCol="0" anchor="ctr">
            <a:normAutofit/>
          </a:bodyPr>
          <a:lstStyle/>
          <a:p>
            <a:pPr algn="l"/>
            <a:r>
              <a:rPr lang="en-US" b="1" dirty="0" err="1">
                <a:solidFill>
                  <a:schemeClr val="tx1"/>
                </a:solidFill>
                <a:latin typeface="Bahnschrift" panose="020B0502040204020203" pitchFamily="34" charset="0"/>
              </a:rPr>
              <a:t>Skład</a:t>
            </a:r>
            <a:r>
              <a:rPr lang="en-US" b="1" dirty="0">
                <a:solidFill>
                  <a:schemeClr val="tx1"/>
                </a:solidFill>
                <a:latin typeface="Bahnschrift" panose="020B0502040204020203" pitchFamily="34" charset="0"/>
              </a:rPr>
              <a:t> </a:t>
            </a:r>
            <a:r>
              <a:rPr lang="en-US" b="1" dirty="0" err="1">
                <a:solidFill>
                  <a:schemeClr val="tx1"/>
                </a:solidFill>
                <a:latin typeface="Bahnschrift" panose="020B0502040204020203" pitchFamily="34" charset="0"/>
              </a:rPr>
              <a:t>zespołu</a:t>
            </a:r>
            <a:r>
              <a:rPr lang="en-US" b="1" dirty="0">
                <a:solidFill>
                  <a:schemeClr val="tx1"/>
                </a:solidFill>
                <a:latin typeface="Bahnschrift" panose="020B0502040204020203" pitchFamily="34" charset="0"/>
              </a:rPr>
              <a:t>:</a:t>
            </a:r>
          </a:p>
          <a:p>
            <a:pPr marL="495300" indent="-322263" algn="l">
              <a:buFont typeface="Wingdings" panose="05000000000000000000" pitchFamily="2" charset="2"/>
              <a:buChar char="§"/>
            </a:pPr>
            <a:r>
              <a:rPr lang="en-US" dirty="0">
                <a:solidFill>
                  <a:schemeClr val="tx1"/>
                </a:solidFill>
                <a:latin typeface="Bahnschrift" panose="020B0502040204020203" pitchFamily="34" charset="0"/>
              </a:rPr>
              <a:t>Magdalena Kalisz</a:t>
            </a:r>
          </a:p>
          <a:p>
            <a:pPr marL="495300" indent="-322263" algn="l">
              <a:buFont typeface="Wingdings" panose="05000000000000000000" pitchFamily="2" charset="2"/>
              <a:buChar char="§"/>
            </a:pPr>
            <a:r>
              <a:rPr lang="en-US" dirty="0">
                <a:solidFill>
                  <a:schemeClr val="tx1"/>
                </a:solidFill>
                <a:latin typeface="Bahnschrift" panose="020B0502040204020203" pitchFamily="34" charset="0"/>
              </a:rPr>
              <a:t>Adam Bajguz</a:t>
            </a:r>
          </a:p>
          <a:p>
            <a:pPr marL="495300" indent="-322263" algn="l">
              <a:buFont typeface="Wingdings" panose="05000000000000000000" pitchFamily="2" charset="2"/>
              <a:buChar char="§"/>
            </a:pPr>
            <a:r>
              <a:rPr lang="en-US" dirty="0" err="1">
                <a:solidFill>
                  <a:schemeClr val="tx1"/>
                </a:solidFill>
                <a:latin typeface="Bahnschrift" panose="020B0502040204020203" pitchFamily="34" charset="0"/>
              </a:rPr>
              <a:t>Michał</a:t>
            </a:r>
            <a:r>
              <a:rPr lang="en-US" dirty="0">
                <a:solidFill>
                  <a:schemeClr val="tx1"/>
                </a:solidFill>
                <a:latin typeface="Bahnschrift" panose="020B0502040204020203" pitchFamily="34" charset="0"/>
              </a:rPr>
              <a:t> </a:t>
            </a:r>
            <a:r>
              <a:rPr lang="en-US" dirty="0" err="1">
                <a:solidFill>
                  <a:schemeClr val="tx1"/>
                </a:solidFill>
                <a:latin typeface="Bahnschrift" panose="020B0502040204020203" pitchFamily="34" charset="0"/>
              </a:rPr>
              <a:t>Kierzkowski</a:t>
            </a:r>
            <a:endParaRPr lang="en-US" dirty="0">
              <a:solidFill>
                <a:schemeClr val="tx1"/>
              </a:solidFill>
              <a:latin typeface="Bahnschrift" panose="020B0502040204020203" pitchFamily="34" charset="0"/>
            </a:endParaRPr>
          </a:p>
          <a:p>
            <a:pPr indent="-228600" algn="l">
              <a:buFont typeface="Arial" panose="020B0604020202020204" pitchFamily="34" charset="0"/>
              <a:buChar char="•"/>
            </a:pPr>
            <a:endParaRPr lang="en-US" dirty="0">
              <a:solidFill>
                <a:schemeClr val="tx1"/>
              </a:solidFill>
              <a:latin typeface="Bahnschrift" panose="020B0502040204020203" pitchFamily="34" charset="0"/>
            </a:endParaRPr>
          </a:p>
        </p:txBody>
      </p:sp>
      <p:pic>
        <p:nvPicPr>
          <p:cNvPr id="5" name="Obraz 4">
            <a:extLst>
              <a:ext uri="{FF2B5EF4-FFF2-40B4-BE49-F238E27FC236}">
                <a16:creationId xmlns:a16="http://schemas.microsoft.com/office/drawing/2014/main" id="{47DED8FE-977E-4F30-958B-82B64B94B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97" y="1994962"/>
            <a:ext cx="1635812" cy="1635812"/>
          </a:xfrm>
          <a:prstGeom prst="rect">
            <a:avLst/>
          </a:prstGeom>
        </p:spPr>
      </p:pic>
      <p:sp>
        <p:nvSpPr>
          <p:cNvPr id="13" name="Symbol zastępczy numeru slajdu 12">
            <a:extLst>
              <a:ext uri="{FF2B5EF4-FFF2-40B4-BE49-F238E27FC236}">
                <a16:creationId xmlns:a16="http://schemas.microsoft.com/office/drawing/2014/main" id="{23C9933E-2F5C-4422-869B-7AB80F26E598}"/>
              </a:ext>
            </a:extLst>
          </p:cNvPr>
          <p:cNvSpPr>
            <a:spLocks noGrp="1"/>
          </p:cNvSpPr>
          <p:nvPr>
            <p:ph type="sldNum" sz="quarter" idx="12"/>
          </p:nvPr>
        </p:nvSpPr>
        <p:spPr>
          <a:xfrm>
            <a:off x="8617527" y="6356350"/>
            <a:ext cx="2743200" cy="365125"/>
          </a:xfrm>
        </p:spPr>
        <p:txBody>
          <a:bodyPr/>
          <a:lstStyle/>
          <a:p>
            <a:fld id="{33979954-1C35-43C8-A4B6-E490D3E8D2EE}" type="slidenum">
              <a:rPr lang="pl-PL" smtClean="0"/>
              <a:t>1</a:t>
            </a:fld>
            <a:endParaRPr lang="pl-PL" dirty="0"/>
          </a:p>
        </p:txBody>
      </p:sp>
      <p:sp>
        <p:nvSpPr>
          <p:cNvPr id="15" name="Symbol zastępczy numeru slajdu 12">
            <a:extLst>
              <a:ext uri="{FF2B5EF4-FFF2-40B4-BE49-F238E27FC236}">
                <a16:creationId xmlns:a16="http://schemas.microsoft.com/office/drawing/2014/main" id="{6A95233C-D554-4494-9DC9-B2CFCE6FDDDD}"/>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2333622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7F398C06-5289-4006-B715-BB543362841A}"/>
              </a:ext>
            </a:extLst>
          </p:cNvPr>
          <p:cNvSpPr txBox="1"/>
          <p:nvPr/>
        </p:nvSpPr>
        <p:spPr>
          <a:xfrm>
            <a:off x="4702627" y="5662520"/>
            <a:ext cx="4815841" cy="1077218"/>
          </a:xfrm>
          <a:prstGeom prst="rect">
            <a:avLst/>
          </a:prstGeom>
          <a:noFill/>
        </p:spPr>
        <p:txBody>
          <a:bodyPr wrap="square" rtlCol="0">
            <a:spAutoFit/>
          </a:bodyPr>
          <a:lstStyle/>
          <a:p>
            <a:pPr algn="just"/>
            <a:r>
              <a:rPr lang="pl-PL" sz="1600" dirty="0">
                <a:latin typeface="Bahnschrift" panose="020B0502040204020203" pitchFamily="34" charset="0"/>
              </a:rPr>
              <a:t>Diagram przestawia interfejsy i Klasy związane z prezenterem Albumu zawarte w </a:t>
            </a:r>
            <a:r>
              <a:rPr lang="pl-PL" sz="1600" dirty="0" err="1">
                <a:latin typeface="Bahnschrift" panose="020B0502040204020203" pitchFamily="34" charset="0"/>
              </a:rPr>
              <a:t>MusicPlayer.UWP</a:t>
            </a:r>
            <a:r>
              <a:rPr lang="pl-PL" sz="1600" dirty="0">
                <a:latin typeface="Bahnschrift" panose="020B0502040204020203" pitchFamily="34" charset="0"/>
              </a:rPr>
              <a:t>. Pozostałym modelom bazy odpowiadają zbliżone (mniej lub bardziej rozbudowane) </a:t>
            </a:r>
            <a:r>
              <a:rPr lang="pl-PL" sz="1600" dirty="0" err="1">
                <a:latin typeface="Bahnschrift" panose="020B0502040204020203" pitchFamily="34" charset="0"/>
              </a:rPr>
              <a:t>prezentery</a:t>
            </a:r>
            <a:r>
              <a:rPr lang="pl-PL" sz="1600" dirty="0">
                <a:latin typeface="Bahnschrift" panose="020B0502040204020203" pitchFamily="34" charset="0"/>
              </a:rPr>
              <a:t>.</a:t>
            </a:r>
          </a:p>
        </p:txBody>
      </p:sp>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69966" y="5862140"/>
            <a:ext cx="3857897" cy="923330"/>
          </a:xfrm>
        </p:spPr>
        <p:txBody>
          <a:bodyPr>
            <a:noAutofit/>
          </a:bodyPr>
          <a:lstStyle/>
          <a:p>
            <a:r>
              <a:rPr lang="pl-PL" sz="2400" b="1" cap="small" dirty="0">
                <a:latin typeface="Bahnschrift" panose="020B0502040204020203" pitchFamily="34" charset="0"/>
              </a:rPr>
              <a:t>Diagram klas: </a:t>
            </a:r>
            <a:br>
              <a:rPr lang="pl-PL" sz="2400" b="1" cap="small" dirty="0">
                <a:latin typeface="Bahnschrift" panose="020B0502040204020203" pitchFamily="34" charset="0"/>
              </a:rPr>
            </a:br>
            <a:r>
              <a:rPr lang="pl-PL" sz="2400" b="1" cap="small" dirty="0" err="1">
                <a:latin typeface="Bahnschrift" panose="020B0502040204020203" pitchFamily="34" charset="0"/>
              </a:rPr>
              <a:t>MusicPlayer.UWP</a:t>
            </a:r>
            <a:r>
              <a:rPr lang="pl-PL" sz="2400" b="1" cap="small" dirty="0">
                <a:latin typeface="Bahnschrift" panose="020B0502040204020203" pitchFamily="34" charset="0"/>
              </a:rPr>
              <a:t> cześć 2</a:t>
            </a:r>
            <a:br>
              <a:rPr lang="pl-PL" sz="2400" b="1" cap="small" dirty="0">
                <a:latin typeface="Bahnschrift" panose="020B0502040204020203" pitchFamily="34" charset="0"/>
              </a:rPr>
            </a:br>
            <a:endParaRPr lang="pl-PL" sz="2400" dirty="0">
              <a:latin typeface="Bahnschrift" panose="020B0502040204020203" pitchFamily="34" charset="0"/>
            </a:endParaRPr>
          </a:p>
        </p:txBody>
      </p:sp>
      <p:pic>
        <p:nvPicPr>
          <p:cNvPr id="7" name="Obraz 6" descr="Obraz zawierający wewnątrz, ściana&#10;&#10;Opis wygenerowany automatycznie">
            <a:extLst>
              <a:ext uri="{FF2B5EF4-FFF2-40B4-BE49-F238E27FC236}">
                <a16:creationId xmlns:a16="http://schemas.microsoft.com/office/drawing/2014/main" id="{2F51E1B6-21CF-4385-9010-6D7CA08D1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9"/>
            <a:ext cx="12192000" cy="5661581"/>
          </a:xfrm>
          <a:prstGeom prst="rect">
            <a:avLst/>
          </a:prstGeom>
        </p:spPr>
      </p:pic>
      <p:sp>
        <p:nvSpPr>
          <p:cNvPr id="11" name="Symbol zastępczy numeru slajdu 10">
            <a:extLst>
              <a:ext uri="{FF2B5EF4-FFF2-40B4-BE49-F238E27FC236}">
                <a16:creationId xmlns:a16="http://schemas.microsoft.com/office/drawing/2014/main" id="{5B6B763B-75DA-4BD5-8183-D8DD11306435}"/>
              </a:ext>
            </a:extLst>
          </p:cNvPr>
          <p:cNvSpPr>
            <a:spLocks noGrp="1"/>
          </p:cNvSpPr>
          <p:nvPr>
            <p:ph type="sldNum" sz="quarter" idx="12"/>
          </p:nvPr>
        </p:nvSpPr>
        <p:spPr/>
        <p:txBody>
          <a:bodyPr/>
          <a:lstStyle/>
          <a:p>
            <a:fld id="{33979954-1C35-43C8-A4B6-E490D3E8D2EE}" type="slidenum">
              <a:rPr lang="pl-PL" smtClean="0"/>
              <a:t>10</a:t>
            </a:fld>
            <a:endParaRPr lang="pl-PL"/>
          </a:p>
        </p:txBody>
      </p:sp>
      <p:sp>
        <p:nvSpPr>
          <p:cNvPr id="12" name="Symbol zastępczy numeru slajdu 12">
            <a:extLst>
              <a:ext uri="{FF2B5EF4-FFF2-40B4-BE49-F238E27FC236}">
                <a16:creationId xmlns:a16="http://schemas.microsoft.com/office/drawing/2014/main" id="{F838B2C9-8A12-49E4-A7E4-911BFE3ECB95}"/>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144040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sprzęt elektroniczny&#10;&#10;Opis wygenerowany automatycznie">
            <a:extLst>
              <a:ext uri="{FF2B5EF4-FFF2-40B4-BE49-F238E27FC236}">
                <a16:creationId xmlns:a16="http://schemas.microsoft.com/office/drawing/2014/main" id="{BFE6848C-0953-44B8-AC87-245A8166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4864133" y="6205732"/>
            <a:ext cx="3857897" cy="923330"/>
          </a:xfrm>
        </p:spPr>
        <p:txBody>
          <a:bodyPr>
            <a:noAutofit/>
          </a:bodyPr>
          <a:lstStyle/>
          <a:p>
            <a:r>
              <a:rPr lang="pl-PL" sz="2400" b="1" cap="small" dirty="0">
                <a:latin typeface="Bahnschrift" panose="020B0502040204020203" pitchFamily="34" charset="0"/>
              </a:rPr>
              <a:t>Diagram klas: </a:t>
            </a:r>
            <a:br>
              <a:rPr lang="pl-PL" sz="2400" b="1" cap="small" dirty="0">
                <a:latin typeface="Bahnschrift" panose="020B0502040204020203" pitchFamily="34" charset="0"/>
              </a:rPr>
            </a:br>
            <a:r>
              <a:rPr lang="pl-PL" sz="2400" b="1" cap="small" dirty="0" err="1">
                <a:latin typeface="Bahnschrift" panose="020B0502040204020203" pitchFamily="34" charset="0"/>
              </a:rPr>
              <a:t>MusicPlayer.UWP</a:t>
            </a:r>
            <a:r>
              <a:rPr lang="pl-PL" sz="2400" b="1" cap="small" dirty="0">
                <a:latin typeface="Bahnschrift" panose="020B0502040204020203" pitchFamily="34" charset="0"/>
              </a:rPr>
              <a:t> cześć 3</a:t>
            </a:r>
            <a:br>
              <a:rPr lang="pl-PL" sz="2400" b="1" cap="small" dirty="0">
                <a:latin typeface="Bahnschrift" panose="020B0502040204020203" pitchFamily="34" charset="0"/>
              </a:rPr>
            </a:br>
            <a:endParaRPr lang="pl-PL" sz="2400" dirty="0">
              <a:latin typeface="Bahnschrift" panose="020B0502040204020203" pitchFamily="34" charset="0"/>
            </a:endParaRPr>
          </a:p>
        </p:txBody>
      </p:sp>
      <p:sp>
        <p:nvSpPr>
          <p:cNvPr id="9" name="Symbol zastępczy numeru slajdu 8">
            <a:extLst>
              <a:ext uri="{FF2B5EF4-FFF2-40B4-BE49-F238E27FC236}">
                <a16:creationId xmlns:a16="http://schemas.microsoft.com/office/drawing/2014/main" id="{44918266-0616-4BA3-B7B3-CA347B577BD9}"/>
              </a:ext>
            </a:extLst>
          </p:cNvPr>
          <p:cNvSpPr>
            <a:spLocks noGrp="1"/>
          </p:cNvSpPr>
          <p:nvPr>
            <p:ph type="sldNum" sz="quarter" idx="12"/>
          </p:nvPr>
        </p:nvSpPr>
        <p:spPr>
          <a:xfrm>
            <a:off x="9049327" y="6568017"/>
            <a:ext cx="2743200" cy="365125"/>
          </a:xfrm>
        </p:spPr>
        <p:txBody>
          <a:bodyPr/>
          <a:lstStyle/>
          <a:p>
            <a:fld id="{33979954-1C35-43C8-A4B6-E490D3E8D2EE}" type="slidenum">
              <a:rPr lang="pl-PL" smtClean="0"/>
              <a:t>11</a:t>
            </a:fld>
            <a:endParaRPr lang="pl-PL" dirty="0"/>
          </a:p>
        </p:txBody>
      </p:sp>
      <p:sp>
        <p:nvSpPr>
          <p:cNvPr id="10" name="Symbol zastępczy numeru slajdu 12">
            <a:extLst>
              <a:ext uri="{FF2B5EF4-FFF2-40B4-BE49-F238E27FC236}">
                <a16:creationId xmlns:a16="http://schemas.microsoft.com/office/drawing/2014/main" id="{4FAF9CF3-FD95-4E5D-A37F-E1657B967B7F}"/>
              </a:ext>
            </a:extLst>
          </p:cNvPr>
          <p:cNvSpPr txBox="1">
            <a:spLocks/>
          </p:cNvSpPr>
          <p:nvPr/>
        </p:nvSpPr>
        <p:spPr>
          <a:xfrm>
            <a:off x="11577397" y="6568017"/>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489105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6145732" y="9943"/>
            <a:ext cx="6046268" cy="1325562"/>
          </a:xfrm>
        </p:spPr>
        <p:txBody>
          <a:bodyPr>
            <a:normAutofit/>
          </a:bodyPr>
          <a:lstStyle/>
          <a:p>
            <a:r>
              <a:rPr lang="pl-PL" sz="3200" b="1" cap="small" dirty="0">
                <a:latin typeface="Bahnschrift" panose="020B0502040204020203" pitchFamily="34" charset="0"/>
              </a:rPr>
              <a:t>Legenda oznaczeń na diagramach</a:t>
            </a:r>
            <a:endParaRPr lang="pl-PL" sz="3200" dirty="0">
              <a:latin typeface="Bahnschrift" panose="020B0502040204020203" pitchFamily="34" charset="0"/>
            </a:endParaRPr>
          </a:p>
        </p:txBody>
      </p:sp>
      <p:pic>
        <p:nvPicPr>
          <p:cNvPr id="4" name="Obraz 3" descr="Obraz zawierający monitor, ekran, telefon komórkowy, telefon&#10;&#10;Opis wygenerowany automatycznie">
            <a:extLst>
              <a:ext uri="{FF2B5EF4-FFF2-40B4-BE49-F238E27FC236}">
                <a16:creationId xmlns:a16="http://schemas.microsoft.com/office/drawing/2014/main" id="{81BDD5D7-71B3-45ED-AE73-F971669C3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289" y="1059039"/>
            <a:ext cx="5680982" cy="5680982"/>
          </a:xfrm>
          <a:prstGeom prst="rect">
            <a:avLst/>
          </a:prstGeom>
        </p:spPr>
      </p:pic>
      <p:sp>
        <p:nvSpPr>
          <p:cNvPr id="6" name="Prostokąt 5">
            <a:extLst>
              <a:ext uri="{FF2B5EF4-FFF2-40B4-BE49-F238E27FC236}">
                <a16:creationId xmlns:a16="http://schemas.microsoft.com/office/drawing/2014/main" id="{247BBC16-6914-46C0-A9E2-6FF99403361D}"/>
              </a:ext>
            </a:extLst>
          </p:cNvPr>
          <p:cNvSpPr/>
          <p:nvPr/>
        </p:nvSpPr>
        <p:spPr>
          <a:xfrm>
            <a:off x="428411" y="395256"/>
            <a:ext cx="4794902" cy="584775"/>
          </a:xfrm>
          <a:prstGeom prst="rect">
            <a:avLst/>
          </a:prstGeom>
        </p:spPr>
        <p:txBody>
          <a:bodyPr wrap="none">
            <a:spAutoFit/>
          </a:bodyPr>
          <a:lstStyle/>
          <a:p>
            <a:r>
              <a:rPr lang="pl-PL" sz="3200" b="1" cap="small" dirty="0">
                <a:latin typeface="Bahnschrift" panose="020B0502040204020203" pitchFamily="34" charset="0"/>
              </a:rPr>
              <a:t>Najciekawsze rozwiązania</a:t>
            </a:r>
            <a:endParaRPr lang="pl-PL" sz="3200" dirty="0"/>
          </a:p>
        </p:txBody>
      </p:sp>
      <p:sp>
        <p:nvSpPr>
          <p:cNvPr id="7" name="pole tekstowe 6">
            <a:extLst>
              <a:ext uri="{FF2B5EF4-FFF2-40B4-BE49-F238E27FC236}">
                <a16:creationId xmlns:a16="http://schemas.microsoft.com/office/drawing/2014/main" id="{6159BB97-3C68-4E71-8F6C-9D2E1C432D07}"/>
              </a:ext>
            </a:extLst>
          </p:cNvPr>
          <p:cNvSpPr txBox="1"/>
          <p:nvPr/>
        </p:nvSpPr>
        <p:spPr>
          <a:xfrm>
            <a:off x="548640" y="1530417"/>
            <a:ext cx="4273617" cy="3139321"/>
          </a:xfrm>
          <a:prstGeom prst="rect">
            <a:avLst/>
          </a:prstGeom>
          <a:noFill/>
        </p:spPr>
        <p:txBody>
          <a:bodyPr wrap="square" rtlCol="0">
            <a:spAutoFit/>
          </a:bodyPr>
          <a:lstStyle/>
          <a:p>
            <a:r>
              <a:rPr lang="pl-PL" b="1" dirty="0">
                <a:latin typeface="Bahnschrift" panose="020B0502040204020203" pitchFamily="34" charset="0"/>
              </a:rPr>
              <a:t>Zastosowanie wzorców projektowych:</a:t>
            </a:r>
          </a:p>
          <a:p>
            <a:pPr marL="717550" indent="-342900">
              <a:buFont typeface="+mj-lt"/>
              <a:buAutoNum type="arabicPeriod"/>
            </a:pPr>
            <a:r>
              <a:rPr lang="pl-PL" dirty="0" err="1">
                <a:latin typeface="Bahnschrift" panose="020B0502040204020203" pitchFamily="34" charset="0"/>
              </a:rPr>
              <a:t>Dependency</a:t>
            </a:r>
            <a:r>
              <a:rPr lang="pl-PL" dirty="0">
                <a:latin typeface="Bahnschrift" panose="020B0502040204020203" pitchFamily="34" charset="0"/>
              </a:rPr>
              <a:t> </a:t>
            </a:r>
            <a:r>
              <a:rPr lang="pl-PL" dirty="0" err="1">
                <a:latin typeface="Bahnschrift" panose="020B0502040204020203" pitchFamily="34" charset="0"/>
              </a:rPr>
              <a:t>injection</a:t>
            </a:r>
            <a:endParaRPr lang="pl-PL" dirty="0">
              <a:latin typeface="Bahnschrift" panose="020B0502040204020203" pitchFamily="34" charset="0"/>
            </a:endParaRPr>
          </a:p>
          <a:p>
            <a:pPr marL="717550" indent="-342900">
              <a:buFont typeface="+mj-lt"/>
              <a:buAutoNum type="arabicPeriod"/>
            </a:pPr>
            <a:r>
              <a:rPr lang="pl-PL" dirty="0" err="1">
                <a:latin typeface="Bahnschrift" panose="020B0502040204020203" pitchFamily="34" charset="0"/>
              </a:rPr>
              <a:t>Repository</a:t>
            </a:r>
            <a:endParaRPr lang="pl-PL" dirty="0">
              <a:latin typeface="Bahnschrift" panose="020B0502040204020203" pitchFamily="34" charset="0"/>
            </a:endParaRPr>
          </a:p>
          <a:p>
            <a:pPr marL="717550" indent="-342900">
              <a:buFont typeface="+mj-lt"/>
              <a:buAutoNum type="arabicPeriod"/>
            </a:pPr>
            <a:r>
              <a:rPr lang="pl-PL" dirty="0">
                <a:latin typeface="Bahnschrift" panose="020B0502040204020203" pitchFamily="34" charset="0"/>
              </a:rPr>
              <a:t>CQRS</a:t>
            </a:r>
          </a:p>
          <a:p>
            <a:pPr marL="717550" indent="-342900">
              <a:buFont typeface="+mj-lt"/>
              <a:buAutoNum type="arabicPeriod"/>
            </a:pPr>
            <a:r>
              <a:rPr lang="pl-PL" dirty="0">
                <a:latin typeface="Bahnschrift" panose="020B0502040204020203" pitchFamily="34" charset="0"/>
              </a:rPr>
              <a:t>Unit of </a:t>
            </a:r>
            <a:r>
              <a:rPr lang="pl-PL" dirty="0" err="1">
                <a:latin typeface="Bahnschrift" panose="020B0502040204020203" pitchFamily="34" charset="0"/>
              </a:rPr>
              <a:t>Work</a:t>
            </a:r>
            <a:endParaRPr lang="pl-PL" dirty="0">
              <a:latin typeface="Bahnschrift" panose="020B0502040204020203" pitchFamily="34" charset="0"/>
            </a:endParaRPr>
          </a:p>
          <a:p>
            <a:pPr marL="717550" indent="-342900">
              <a:buFont typeface="+mj-lt"/>
              <a:buAutoNum type="arabicPeriod"/>
            </a:pPr>
            <a:r>
              <a:rPr lang="pl-PL" dirty="0">
                <a:latin typeface="Bahnschrift" panose="020B0502040204020203" pitchFamily="34" charset="0"/>
              </a:rPr>
              <a:t>Model-</a:t>
            </a:r>
            <a:r>
              <a:rPr lang="pl-PL" dirty="0" err="1">
                <a:latin typeface="Bahnschrift" panose="020B0502040204020203" pitchFamily="34" charset="0"/>
              </a:rPr>
              <a:t>View</a:t>
            </a:r>
            <a:r>
              <a:rPr lang="pl-PL" dirty="0">
                <a:latin typeface="Bahnschrift" panose="020B0502040204020203" pitchFamily="34" charset="0"/>
              </a:rPr>
              <a:t>-</a:t>
            </a:r>
            <a:r>
              <a:rPr lang="pl-PL" dirty="0" err="1">
                <a:latin typeface="Bahnschrift" panose="020B0502040204020203" pitchFamily="34" charset="0"/>
              </a:rPr>
              <a:t>Presenter</a:t>
            </a:r>
            <a:r>
              <a:rPr lang="pl-PL" dirty="0">
                <a:latin typeface="Bahnschrift" panose="020B0502040204020203" pitchFamily="34" charset="0"/>
              </a:rPr>
              <a:t> (MVP)</a:t>
            </a:r>
          </a:p>
          <a:p>
            <a:pPr marL="342900" indent="-342900">
              <a:buFont typeface="+mj-lt"/>
              <a:buAutoNum type="arabicPeriod"/>
            </a:pPr>
            <a:endParaRPr lang="pl-PL" dirty="0">
              <a:latin typeface="Bahnschrift" panose="020B0502040204020203" pitchFamily="34" charset="0"/>
            </a:endParaRPr>
          </a:p>
          <a:p>
            <a:pPr marL="342900" indent="-342900">
              <a:buFont typeface="+mj-lt"/>
              <a:buAutoNum type="arabicPeriod"/>
            </a:pPr>
            <a:endParaRPr lang="pl-PL" dirty="0">
              <a:latin typeface="Bahnschrift" panose="020B0502040204020203" pitchFamily="34" charset="0"/>
            </a:endParaRPr>
          </a:p>
          <a:p>
            <a:pPr marL="342900" indent="-342900">
              <a:buFont typeface="+mj-lt"/>
              <a:buAutoNum type="arabicPeriod"/>
            </a:pPr>
            <a:endParaRPr lang="pl-PL" dirty="0">
              <a:latin typeface="Bahnschrift" panose="020B0502040204020203" pitchFamily="34" charset="0"/>
            </a:endParaRPr>
          </a:p>
          <a:p>
            <a:pPr marL="342900" indent="-342900">
              <a:buFont typeface="+mj-lt"/>
              <a:buAutoNum type="arabicPeriod"/>
            </a:pPr>
            <a:endParaRPr lang="pl-PL" dirty="0">
              <a:latin typeface="Bahnschrift" panose="020B0502040204020203" pitchFamily="34" charset="0"/>
            </a:endParaRPr>
          </a:p>
          <a:p>
            <a:pPr marL="342900" indent="-342900">
              <a:buFont typeface="+mj-lt"/>
              <a:buAutoNum type="arabicPeriod"/>
            </a:pPr>
            <a:endParaRPr lang="pl-PL" dirty="0">
              <a:latin typeface="Bahnschrift" panose="020B0502040204020203" pitchFamily="34" charset="0"/>
            </a:endParaRPr>
          </a:p>
        </p:txBody>
      </p:sp>
      <p:sp>
        <p:nvSpPr>
          <p:cNvPr id="8" name="Symbol zastępczy numeru slajdu 7">
            <a:extLst>
              <a:ext uri="{FF2B5EF4-FFF2-40B4-BE49-F238E27FC236}">
                <a16:creationId xmlns:a16="http://schemas.microsoft.com/office/drawing/2014/main" id="{7895497F-583A-4E91-9B9E-800289408DD9}"/>
              </a:ext>
            </a:extLst>
          </p:cNvPr>
          <p:cNvSpPr>
            <a:spLocks noGrp="1"/>
          </p:cNvSpPr>
          <p:nvPr>
            <p:ph type="sldNum" sz="quarter" idx="12"/>
          </p:nvPr>
        </p:nvSpPr>
        <p:spPr/>
        <p:txBody>
          <a:bodyPr/>
          <a:lstStyle/>
          <a:p>
            <a:fld id="{33979954-1C35-43C8-A4B6-E490D3E8D2EE}" type="slidenum">
              <a:rPr lang="pl-PL" smtClean="0"/>
              <a:t>12</a:t>
            </a:fld>
            <a:endParaRPr lang="pl-PL"/>
          </a:p>
        </p:txBody>
      </p:sp>
      <p:sp>
        <p:nvSpPr>
          <p:cNvPr id="9" name="Symbol zastępczy numeru slajdu 12">
            <a:extLst>
              <a:ext uri="{FF2B5EF4-FFF2-40B4-BE49-F238E27FC236}">
                <a16:creationId xmlns:a16="http://schemas.microsoft.com/office/drawing/2014/main" id="{28C3647A-C645-4AF1-9073-25ED0D940FC3}"/>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673875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Zależności stworzonych bibliotek w projekcie</a:t>
            </a:r>
            <a:endParaRPr lang="pl-PL" dirty="0">
              <a:latin typeface="Bahnschrift" panose="020B0502040204020203" pitchFamily="34" charset="0"/>
            </a:endParaRPr>
          </a:p>
        </p:txBody>
      </p:sp>
      <p:pic>
        <p:nvPicPr>
          <p:cNvPr id="4" name="Obraz 3" descr="Obraz zawierający zrzut ekranu, monitor, ściana, ekran&#10;&#10;Opis wygenerowany automatycznie">
            <a:extLst>
              <a:ext uri="{FF2B5EF4-FFF2-40B4-BE49-F238E27FC236}">
                <a16:creationId xmlns:a16="http://schemas.microsoft.com/office/drawing/2014/main" id="{F514D15D-812E-40E6-89FE-AD48CE329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7357"/>
            <a:ext cx="12192000" cy="5149086"/>
          </a:xfrm>
          <a:prstGeom prst="rect">
            <a:avLst/>
          </a:prstGeom>
        </p:spPr>
      </p:pic>
      <p:sp>
        <p:nvSpPr>
          <p:cNvPr id="8" name="Symbol zastępczy numeru slajdu 7">
            <a:extLst>
              <a:ext uri="{FF2B5EF4-FFF2-40B4-BE49-F238E27FC236}">
                <a16:creationId xmlns:a16="http://schemas.microsoft.com/office/drawing/2014/main" id="{FC06E850-ABB6-4E31-8C1A-42FAD1E34DE8}"/>
              </a:ext>
            </a:extLst>
          </p:cNvPr>
          <p:cNvSpPr>
            <a:spLocks noGrp="1"/>
          </p:cNvSpPr>
          <p:nvPr>
            <p:ph type="sldNum" sz="quarter" idx="12"/>
          </p:nvPr>
        </p:nvSpPr>
        <p:spPr/>
        <p:txBody>
          <a:bodyPr/>
          <a:lstStyle/>
          <a:p>
            <a:fld id="{33979954-1C35-43C8-A4B6-E490D3E8D2EE}" type="slidenum">
              <a:rPr lang="pl-PL" smtClean="0"/>
              <a:t>13</a:t>
            </a:fld>
            <a:endParaRPr lang="pl-PL"/>
          </a:p>
        </p:txBody>
      </p:sp>
      <p:sp>
        <p:nvSpPr>
          <p:cNvPr id="9" name="Symbol zastępczy numeru slajdu 12">
            <a:extLst>
              <a:ext uri="{FF2B5EF4-FFF2-40B4-BE49-F238E27FC236}">
                <a16:creationId xmlns:a16="http://schemas.microsoft.com/office/drawing/2014/main" id="{A002F5B0-793E-4C73-97B6-F6F17C75242D}"/>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391232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Wzorzec #1 (kreacyjny): </a:t>
            </a:r>
            <a:r>
              <a:rPr lang="pl-PL" b="1" cap="small" dirty="0" err="1">
                <a:latin typeface="Bahnschrift" panose="020B0502040204020203" pitchFamily="34" charset="0"/>
              </a:rPr>
              <a:t>Dependency</a:t>
            </a:r>
            <a:r>
              <a:rPr lang="pl-PL" b="1" cap="small" dirty="0">
                <a:latin typeface="Bahnschrift" panose="020B0502040204020203" pitchFamily="34" charset="0"/>
              </a:rPr>
              <a:t> </a:t>
            </a:r>
            <a:r>
              <a:rPr lang="pl-PL" b="1" cap="small" dirty="0" err="1">
                <a:latin typeface="Bahnschrift" panose="020B0502040204020203" pitchFamily="34" charset="0"/>
              </a:rPr>
              <a:t>injection</a:t>
            </a:r>
            <a:endParaRPr lang="pl-PL" dirty="0">
              <a:latin typeface="Bahnschrift" panose="020B0502040204020203" pitchFamily="34" charset="0"/>
            </a:endParaRPr>
          </a:p>
        </p:txBody>
      </p:sp>
      <p:pic>
        <p:nvPicPr>
          <p:cNvPr id="5" name="Obraz 4">
            <a:extLst>
              <a:ext uri="{FF2B5EF4-FFF2-40B4-BE49-F238E27FC236}">
                <a16:creationId xmlns:a16="http://schemas.microsoft.com/office/drawing/2014/main" id="{7E26E002-A01B-4C0C-BA1E-17FD47C4894D}"/>
              </a:ext>
            </a:extLst>
          </p:cNvPr>
          <p:cNvPicPr>
            <a:picLocks noChangeAspect="1"/>
          </p:cNvPicPr>
          <p:nvPr/>
        </p:nvPicPr>
        <p:blipFill rotWithShape="1">
          <a:blip r:embed="rId3"/>
          <a:srcRect l="2184" t="6770" r="2567" b="6437"/>
          <a:stretch/>
        </p:blipFill>
        <p:spPr>
          <a:xfrm>
            <a:off x="108282" y="1335505"/>
            <a:ext cx="11975437" cy="4325066"/>
          </a:xfrm>
          <a:prstGeom prst="rect">
            <a:avLst/>
          </a:prstGeom>
        </p:spPr>
      </p:pic>
      <p:sp>
        <p:nvSpPr>
          <p:cNvPr id="8" name="Symbol zastępczy numeru slajdu 7">
            <a:extLst>
              <a:ext uri="{FF2B5EF4-FFF2-40B4-BE49-F238E27FC236}">
                <a16:creationId xmlns:a16="http://schemas.microsoft.com/office/drawing/2014/main" id="{C2781F65-4273-4DF5-B5D1-592AAD1E6168}"/>
              </a:ext>
            </a:extLst>
          </p:cNvPr>
          <p:cNvSpPr>
            <a:spLocks noGrp="1"/>
          </p:cNvSpPr>
          <p:nvPr>
            <p:ph type="sldNum" sz="quarter" idx="12"/>
          </p:nvPr>
        </p:nvSpPr>
        <p:spPr/>
        <p:txBody>
          <a:bodyPr/>
          <a:lstStyle/>
          <a:p>
            <a:fld id="{33979954-1C35-43C8-A4B6-E490D3E8D2EE}" type="slidenum">
              <a:rPr lang="pl-PL" smtClean="0"/>
              <a:t>14</a:t>
            </a:fld>
            <a:endParaRPr lang="pl-PL"/>
          </a:p>
        </p:txBody>
      </p:sp>
      <p:sp>
        <p:nvSpPr>
          <p:cNvPr id="9" name="Symbol zastępczy numeru slajdu 12">
            <a:extLst>
              <a:ext uri="{FF2B5EF4-FFF2-40B4-BE49-F238E27FC236}">
                <a16:creationId xmlns:a16="http://schemas.microsoft.com/office/drawing/2014/main" id="{091B97C4-D2BF-46FC-8E25-270649B57250}"/>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131113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Wzorzec #1 (kreacyjny): </a:t>
            </a:r>
            <a:r>
              <a:rPr lang="pl-PL" b="1" cap="small" dirty="0" err="1">
                <a:latin typeface="Bahnschrift" panose="020B0502040204020203" pitchFamily="34" charset="0"/>
              </a:rPr>
              <a:t>Dependency</a:t>
            </a:r>
            <a:r>
              <a:rPr lang="pl-PL" b="1" cap="small" dirty="0">
                <a:latin typeface="Bahnschrift" panose="020B0502040204020203" pitchFamily="34" charset="0"/>
              </a:rPr>
              <a:t> </a:t>
            </a:r>
            <a:r>
              <a:rPr lang="pl-PL" b="1" cap="small" dirty="0" err="1">
                <a:latin typeface="Bahnschrift" panose="020B0502040204020203" pitchFamily="34" charset="0"/>
              </a:rPr>
              <a:t>injection</a:t>
            </a:r>
            <a:endParaRPr lang="pl-PL" dirty="0">
              <a:latin typeface="Bahnschrift" panose="020B0502040204020203" pitchFamily="34" charset="0"/>
            </a:endParaRPr>
          </a:p>
        </p:txBody>
      </p:sp>
      <p:sp>
        <p:nvSpPr>
          <p:cNvPr id="4" name="Prostokąt 3">
            <a:extLst>
              <a:ext uri="{FF2B5EF4-FFF2-40B4-BE49-F238E27FC236}">
                <a16:creationId xmlns:a16="http://schemas.microsoft.com/office/drawing/2014/main" id="{FFB7BC19-8ACE-4A6D-8E95-150B88586298}"/>
              </a:ext>
            </a:extLst>
          </p:cNvPr>
          <p:cNvSpPr/>
          <p:nvPr/>
        </p:nvSpPr>
        <p:spPr>
          <a:xfrm>
            <a:off x="240632" y="1335505"/>
            <a:ext cx="11710736" cy="3416320"/>
          </a:xfrm>
          <a:prstGeom prst="rect">
            <a:avLst/>
          </a:prstGeom>
        </p:spPr>
        <p:txBody>
          <a:bodyPr wrap="square">
            <a:spAutoFit/>
          </a:bodyPr>
          <a:lstStyle/>
          <a:p>
            <a:pPr algn="just"/>
            <a:r>
              <a:rPr lang="pl-PL" sz="2400" dirty="0" err="1">
                <a:latin typeface="Bahnschrift" panose="020B0502040204020203" pitchFamily="34" charset="0"/>
              </a:rPr>
              <a:t>Dependency</a:t>
            </a:r>
            <a:r>
              <a:rPr lang="pl-PL" sz="2400" dirty="0">
                <a:latin typeface="Bahnschrift" panose="020B0502040204020203" pitchFamily="34" charset="0"/>
              </a:rPr>
              <a:t> </a:t>
            </a:r>
            <a:r>
              <a:rPr lang="pl-PL" sz="2400" dirty="0" err="1">
                <a:latin typeface="Bahnschrift" panose="020B0502040204020203" pitchFamily="34" charset="0"/>
              </a:rPr>
              <a:t>Injection</a:t>
            </a:r>
            <a:r>
              <a:rPr lang="pl-PL" sz="2400" dirty="0">
                <a:latin typeface="Bahnschrift" panose="020B0502040204020203" pitchFamily="34" charset="0"/>
              </a:rPr>
              <a:t> (Wstrzykiwanie zależności) – wzorzec projektowy i wzorzec architektury oprogramowania zastosowany w projekcie w celu usunięcia bezpośrednich zależności pomiędzy komponentami na rzecz architektury typu plug-in. Polegać on na przekazywaniu utworzonych instancji obiektów udostępniających swoje metody i właściwości obiektom, które z nich korzystają (np. jako parametry konstruktora). Wzorzec ten stanowi alternatywę do podejścia, gdzie obiekty tworzą instancję obiektów, z których korzystają np. we własnym konstruktorze. Dzięki takiemu podejściu kod aplikacji opartej na </a:t>
            </a:r>
            <a:r>
              <a:rPr lang="pl-PL" sz="2400" dirty="0" err="1">
                <a:latin typeface="Bahnschrift" panose="020B0502040204020203" pitchFamily="34" charset="0"/>
              </a:rPr>
              <a:t>Entitiy</a:t>
            </a:r>
            <a:r>
              <a:rPr lang="pl-PL" sz="2400" dirty="0">
                <a:latin typeface="Bahnschrift" panose="020B0502040204020203" pitchFamily="34" charset="0"/>
              </a:rPr>
              <a:t> Framework jest prostszy, bardziej zrozumiały i łatwiejszy do testowania. </a:t>
            </a:r>
          </a:p>
        </p:txBody>
      </p:sp>
      <p:sp>
        <p:nvSpPr>
          <p:cNvPr id="8" name="Symbol zastępczy numeru slajdu 7">
            <a:extLst>
              <a:ext uri="{FF2B5EF4-FFF2-40B4-BE49-F238E27FC236}">
                <a16:creationId xmlns:a16="http://schemas.microsoft.com/office/drawing/2014/main" id="{1B159BAB-D16F-40CC-96AD-8BB156F94D93}"/>
              </a:ext>
            </a:extLst>
          </p:cNvPr>
          <p:cNvSpPr>
            <a:spLocks noGrp="1"/>
          </p:cNvSpPr>
          <p:nvPr>
            <p:ph type="sldNum" sz="quarter" idx="12"/>
          </p:nvPr>
        </p:nvSpPr>
        <p:spPr/>
        <p:txBody>
          <a:bodyPr/>
          <a:lstStyle/>
          <a:p>
            <a:fld id="{33979954-1C35-43C8-A4B6-E490D3E8D2EE}" type="slidenum">
              <a:rPr lang="pl-PL" smtClean="0"/>
              <a:t>15</a:t>
            </a:fld>
            <a:endParaRPr lang="pl-PL"/>
          </a:p>
        </p:txBody>
      </p:sp>
      <p:sp>
        <p:nvSpPr>
          <p:cNvPr id="9" name="Symbol zastępczy numeru slajdu 12">
            <a:extLst>
              <a:ext uri="{FF2B5EF4-FFF2-40B4-BE49-F238E27FC236}">
                <a16:creationId xmlns:a16="http://schemas.microsoft.com/office/drawing/2014/main" id="{88E7E442-0501-47AE-A84F-D4C6B502F7B1}"/>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343645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4"/>
            <a:ext cx="11951368" cy="669326"/>
          </a:xfrm>
        </p:spPr>
        <p:txBody>
          <a:bodyPr>
            <a:normAutofit fontScale="90000"/>
          </a:bodyPr>
          <a:lstStyle/>
          <a:p>
            <a:r>
              <a:rPr lang="pl-PL" b="1" cap="small" dirty="0">
                <a:latin typeface="Bahnschrift" panose="020B0502040204020203" pitchFamily="34" charset="0"/>
              </a:rPr>
              <a:t>Wzorzec #2 (strukturalny):  </a:t>
            </a:r>
            <a:r>
              <a:rPr lang="pl-PL" b="1" cap="small" dirty="0" err="1">
                <a:latin typeface="Bahnschrift" panose="020B0502040204020203" pitchFamily="34" charset="0"/>
              </a:rPr>
              <a:t>Repository</a:t>
            </a:r>
            <a:endParaRPr lang="pl-PL" dirty="0">
              <a:latin typeface="Bahnschrift" panose="020B0502040204020203" pitchFamily="34" charset="0"/>
            </a:endParaRPr>
          </a:p>
        </p:txBody>
      </p:sp>
      <p:pic>
        <p:nvPicPr>
          <p:cNvPr id="4" name="Obraz 3">
            <a:extLst>
              <a:ext uri="{FF2B5EF4-FFF2-40B4-BE49-F238E27FC236}">
                <a16:creationId xmlns:a16="http://schemas.microsoft.com/office/drawing/2014/main" id="{79B2557F-E98F-4E75-A652-747A3ADFBDB1}"/>
              </a:ext>
            </a:extLst>
          </p:cNvPr>
          <p:cNvPicPr>
            <a:picLocks noChangeAspect="1"/>
          </p:cNvPicPr>
          <p:nvPr/>
        </p:nvPicPr>
        <p:blipFill rotWithShape="1">
          <a:blip r:embed="rId3"/>
          <a:srcRect l="2431" t="4191" r="2509" b="4889"/>
          <a:stretch/>
        </p:blipFill>
        <p:spPr>
          <a:xfrm>
            <a:off x="796834" y="622662"/>
            <a:ext cx="10598332" cy="6235338"/>
          </a:xfrm>
          <a:prstGeom prst="rect">
            <a:avLst/>
          </a:prstGeom>
        </p:spPr>
      </p:pic>
      <p:sp>
        <p:nvSpPr>
          <p:cNvPr id="8" name="Symbol zastępczy numeru slajdu 7">
            <a:extLst>
              <a:ext uri="{FF2B5EF4-FFF2-40B4-BE49-F238E27FC236}">
                <a16:creationId xmlns:a16="http://schemas.microsoft.com/office/drawing/2014/main" id="{A2ADCF82-02F0-420C-899C-4912753D080A}"/>
              </a:ext>
            </a:extLst>
          </p:cNvPr>
          <p:cNvSpPr>
            <a:spLocks noGrp="1"/>
          </p:cNvSpPr>
          <p:nvPr>
            <p:ph type="sldNum" sz="quarter" idx="12"/>
          </p:nvPr>
        </p:nvSpPr>
        <p:spPr/>
        <p:txBody>
          <a:bodyPr/>
          <a:lstStyle/>
          <a:p>
            <a:fld id="{33979954-1C35-43C8-A4B6-E490D3E8D2EE}" type="slidenum">
              <a:rPr lang="pl-PL" smtClean="0"/>
              <a:t>16</a:t>
            </a:fld>
            <a:endParaRPr lang="pl-PL"/>
          </a:p>
        </p:txBody>
      </p:sp>
      <p:sp>
        <p:nvSpPr>
          <p:cNvPr id="9" name="Symbol zastępczy numeru slajdu 12">
            <a:extLst>
              <a:ext uri="{FF2B5EF4-FFF2-40B4-BE49-F238E27FC236}">
                <a16:creationId xmlns:a16="http://schemas.microsoft.com/office/drawing/2014/main" id="{DA02A957-FAEA-477A-9AD4-08C6DAE0234F}"/>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98298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Wzorzec #2 (strukturalny): </a:t>
            </a:r>
            <a:r>
              <a:rPr lang="pl-PL" b="1" cap="small" dirty="0" err="1">
                <a:latin typeface="Bahnschrift" panose="020B0502040204020203" pitchFamily="34" charset="0"/>
              </a:rPr>
              <a:t>Repository</a:t>
            </a:r>
            <a:endParaRPr lang="pl-PL" dirty="0">
              <a:latin typeface="Bahnschrift" panose="020B0502040204020203" pitchFamily="34" charset="0"/>
            </a:endParaRPr>
          </a:p>
        </p:txBody>
      </p:sp>
      <p:sp>
        <p:nvSpPr>
          <p:cNvPr id="7" name="Rectangle 3">
            <a:extLst>
              <a:ext uri="{FF2B5EF4-FFF2-40B4-BE49-F238E27FC236}">
                <a16:creationId xmlns:a16="http://schemas.microsoft.com/office/drawing/2014/main" id="{94B8614E-C510-46B5-B5BE-AF3FFEC4F864}"/>
              </a:ext>
            </a:extLst>
          </p:cNvPr>
          <p:cNvSpPr>
            <a:spLocks noChangeArrowheads="1"/>
          </p:cNvSpPr>
          <p:nvPr/>
        </p:nvSpPr>
        <p:spPr bwMode="auto">
          <a:xfrm>
            <a:off x="240632" y="1335505"/>
            <a:ext cx="1160592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l-PL" altLang="pl-PL" sz="2400" b="0" i="0" u="none" strike="noStrike" cap="none" normalizeH="0" baseline="0" dirty="0">
                <a:ln>
                  <a:noFill/>
                </a:ln>
                <a:solidFill>
                  <a:schemeClr val="tx1"/>
                </a:solidFill>
                <a:effectLst/>
                <a:latin typeface="Bahnschrift" panose="020B0502040204020203" pitchFamily="34" charset="0"/>
              </a:rPr>
              <a:t>Repozytoria to klasy lub komponenty, które zawierają logikę wymaganą do uzyskania dostępu do źródeł danych. </a:t>
            </a:r>
            <a:r>
              <a:rPr lang="pl-PL" altLang="pl-PL" sz="2400" dirty="0">
                <a:latin typeface="Bahnschrift" panose="020B0502040204020203" pitchFamily="34" charset="0"/>
              </a:rPr>
              <a:t>C</a:t>
            </a:r>
            <a:r>
              <a:rPr kumimoji="0" lang="pl-PL" altLang="pl-PL" sz="2400" b="0" i="0" u="none" strike="noStrike" cap="none" normalizeH="0" baseline="0" dirty="0">
                <a:ln>
                  <a:noFill/>
                </a:ln>
                <a:solidFill>
                  <a:schemeClr val="tx1"/>
                </a:solidFill>
                <a:effectLst/>
                <a:latin typeface="Bahnschrift" panose="020B0502040204020203" pitchFamily="34" charset="0"/>
              </a:rPr>
              <a:t>entralizują one wspólną funkcjonalność dostępu do danych, zapewniając lepszą edytowalność i oddzielenie infrastruktury lub technologii wykorzystywanej do uzyskiwania dostępu do baz danych z warstwy modelu domeny. Z uwagi na zastosowanie Mapowania Obiektowego Relacji (ORM), jakim jest </a:t>
            </a:r>
            <a:r>
              <a:rPr kumimoji="0" lang="pl-PL" altLang="pl-PL" sz="2400" b="0" i="0" u="none" strike="noStrike" cap="none" normalizeH="0" baseline="0" dirty="0" err="1">
                <a:ln>
                  <a:noFill/>
                </a:ln>
                <a:solidFill>
                  <a:schemeClr val="tx1"/>
                </a:solidFill>
                <a:effectLst/>
                <a:latin typeface="Bahnschrift" panose="020B0502040204020203" pitchFamily="34" charset="0"/>
              </a:rPr>
              <a:t>Entity</a:t>
            </a:r>
            <a:r>
              <a:rPr kumimoji="0" lang="pl-PL" altLang="pl-PL" sz="2400" b="0" i="0" u="none" strike="noStrike" cap="none" normalizeH="0" baseline="0" dirty="0">
                <a:ln>
                  <a:noFill/>
                </a:ln>
                <a:solidFill>
                  <a:schemeClr val="tx1"/>
                </a:solidFill>
                <a:effectLst/>
                <a:latin typeface="Bahnschrift" panose="020B0502040204020203" pitchFamily="34" charset="0"/>
              </a:rPr>
              <a:t> Framework, kod, który musi zostać zaimplementowany, jest uproszczony, dzięki LINQ i silnemu pisaniu. Pozwala to skoncentrować się na logice trwałości danych, a nie na dostępie do danych.  </a:t>
            </a:r>
          </a:p>
        </p:txBody>
      </p:sp>
      <p:sp>
        <p:nvSpPr>
          <p:cNvPr id="8" name="Symbol zastępczy numeru slajdu 7">
            <a:extLst>
              <a:ext uri="{FF2B5EF4-FFF2-40B4-BE49-F238E27FC236}">
                <a16:creationId xmlns:a16="http://schemas.microsoft.com/office/drawing/2014/main" id="{9CA50953-2AE9-46C2-809C-07E522CDD5F5}"/>
              </a:ext>
            </a:extLst>
          </p:cNvPr>
          <p:cNvSpPr>
            <a:spLocks noGrp="1"/>
          </p:cNvSpPr>
          <p:nvPr>
            <p:ph type="sldNum" sz="quarter" idx="12"/>
          </p:nvPr>
        </p:nvSpPr>
        <p:spPr/>
        <p:txBody>
          <a:bodyPr/>
          <a:lstStyle/>
          <a:p>
            <a:fld id="{33979954-1C35-43C8-A4B6-E490D3E8D2EE}" type="slidenum">
              <a:rPr lang="pl-PL" smtClean="0"/>
              <a:t>17</a:t>
            </a:fld>
            <a:endParaRPr lang="pl-PL"/>
          </a:p>
        </p:txBody>
      </p:sp>
      <p:sp>
        <p:nvSpPr>
          <p:cNvPr id="9" name="Symbol zastępczy numeru slajdu 12">
            <a:extLst>
              <a:ext uri="{FF2B5EF4-FFF2-40B4-BE49-F238E27FC236}">
                <a16:creationId xmlns:a16="http://schemas.microsoft.com/office/drawing/2014/main" id="{78051138-DD17-435D-ACC3-B7A3FF333AC0}"/>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3224280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Wzorzec #3 (czynnościowy): CQRS</a:t>
            </a:r>
            <a:endParaRPr lang="pl-PL" dirty="0">
              <a:latin typeface="Bahnschrift" panose="020B0502040204020203" pitchFamily="34" charset="0"/>
            </a:endParaRPr>
          </a:p>
        </p:txBody>
      </p:sp>
      <p:pic>
        <p:nvPicPr>
          <p:cNvPr id="4" name="Obraz 3">
            <a:extLst>
              <a:ext uri="{FF2B5EF4-FFF2-40B4-BE49-F238E27FC236}">
                <a16:creationId xmlns:a16="http://schemas.microsoft.com/office/drawing/2014/main" id="{E6C442CC-0F43-41BD-8F1B-B480E21558BD}"/>
              </a:ext>
            </a:extLst>
          </p:cNvPr>
          <p:cNvPicPr>
            <a:picLocks noChangeAspect="1"/>
          </p:cNvPicPr>
          <p:nvPr/>
        </p:nvPicPr>
        <p:blipFill rotWithShape="1">
          <a:blip r:embed="rId3"/>
          <a:srcRect l="2456" t="5090" r="2808" b="5061"/>
          <a:stretch/>
        </p:blipFill>
        <p:spPr>
          <a:xfrm>
            <a:off x="158603" y="1025293"/>
            <a:ext cx="11874794" cy="5832707"/>
          </a:xfrm>
          <a:prstGeom prst="rect">
            <a:avLst/>
          </a:prstGeom>
        </p:spPr>
      </p:pic>
      <p:sp>
        <p:nvSpPr>
          <p:cNvPr id="8" name="Symbol zastępczy numeru slajdu 7">
            <a:extLst>
              <a:ext uri="{FF2B5EF4-FFF2-40B4-BE49-F238E27FC236}">
                <a16:creationId xmlns:a16="http://schemas.microsoft.com/office/drawing/2014/main" id="{488BE48C-488F-4775-906C-C4BC497E1FC1}"/>
              </a:ext>
            </a:extLst>
          </p:cNvPr>
          <p:cNvSpPr>
            <a:spLocks noGrp="1"/>
          </p:cNvSpPr>
          <p:nvPr>
            <p:ph type="sldNum" sz="quarter" idx="12"/>
          </p:nvPr>
        </p:nvSpPr>
        <p:spPr/>
        <p:txBody>
          <a:bodyPr/>
          <a:lstStyle/>
          <a:p>
            <a:fld id="{33979954-1C35-43C8-A4B6-E490D3E8D2EE}" type="slidenum">
              <a:rPr lang="pl-PL" smtClean="0"/>
              <a:t>18</a:t>
            </a:fld>
            <a:endParaRPr lang="pl-PL"/>
          </a:p>
        </p:txBody>
      </p:sp>
      <p:sp>
        <p:nvSpPr>
          <p:cNvPr id="9" name="Symbol zastępczy numeru slajdu 12">
            <a:extLst>
              <a:ext uri="{FF2B5EF4-FFF2-40B4-BE49-F238E27FC236}">
                <a16:creationId xmlns:a16="http://schemas.microsoft.com/office/drawing/2014/main" id="{630A25EA-B8BC-41A5-8D44-428141527D36}"/>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298969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Wzorzec #3 (czynnościowy): CQRS</a:t>
            </a:r>
            <a:endParaRPr lang="pl-PL" dirty="0">
              <a:latin typeface="Bahnschrift" panose="020B0502040204020203" pitchFamily="34" charset="0"/>
            </a:endParaRPr>
          </a:p>
        </p:txBody>
      </p:sp>
      <p:pic>
        <p:nvPicPr>
          <p:cNvPr id="5" name="Grafika 4">
            <a:extLst>
              <a:ext uri="{FF2B5EF4-FFF2-40B4-BE49-F238E27FC236}">
                <a16:creationId xmlns:a16="http://schemas.microsoft.com/office/drawing/2014/main" id="{8609ABC7-C23D-4F17-B2CE-19902028D3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410" y="1097598"/>
            <a:ext cx="4229100" cy="3019425"/>
          </a:xfrm>
          <a:prstGeom prst="rect">
            <a:avLst/>
          </a:prstGeom>
        </p:spPr>
      </p:pic>
      <p:sp>
        <p:nvSpPr>
          <p:cNvPr id="6" name="Prostokąt 5">
            <a:extLst>
              <a:ext uri="{FF2B5EF4-FFF2-40B4-BE49-F238E27FC236}">
                <a16:creationId xmlns:a16="http://schemas.microsoft.com/office/drawing/2014/main" id="{8480C365-3178-40BF-9DA2-FA50198884CF}"/>
              </a:ext>
            </a:extLst>
          </p:cNvPr>
          <p:cNvSpPr/>
          <p:nvPr/>
        </p:nvSpPr>
        <p:spPr>
          <a:xfrm>
            <a:off x="240632" y="4600000"/>
            <a:ext cx="11710736" cy="1938992"/>
          </a:xfrm>
          <a:prstGeom prst="rect">
            <a:avLst/>
          </a:prstGeom>
        </p:spPr>
        <p:txBody>
          <a:bodyPr wrap="square">
            <a:spAutoFit/>
          </a:bodyPr>
          <a:lstStyle/>
          <a:p>
            <a:pPr algn="just"/>
            <a:r>
              <a:rPr lang="pl-PL" sz="2000" dirty="0">
                <a:latin typeface="Bahnschrift" panose="020B0502040204020203" pitchFamily="34" charset="0"/>
              </a:rPr>
              <a:t>Podejście CQRS rozwiązuje wymienione wyżej problemy, rozdzielając odczyty i zapisy na osobne modele przy użyciu </a:t>
            </a:r>
            <a:r>
              <a:rPr lang="pl-PL" sz="2000" b="1" dirty="0">
                <a:latin typeface="Bahnschrift" panose="020B0502040204020203" pitchFamily="34" charset="0"/>
              </a:rPr>
              <a:t>poleceń</a:t>
            </a:r>
            <a:r>
              <a:rPr lang="pl-PL" sz="2000" dirty="0">
                <a:latin typeface="Bahnschrift" panose="020B0502040204020203" pitchFamily="34" charset="0"/>
              </a:rPr>
              <a:t> do aktualizacji danych i </a:t>
            </a:r>
            <a:r>
              <a:rPr lang="pl-PL" sz="2000" b="1" dirty="0">
                <a:latin typeface="Bahnschrift" panose="020B0502040204020203" pitchFamily="34" charset="0"/>
              </a:rPr>
              <a:t>zapytań</a:t>
            </a:r>
            <a:r>
              <a:rPr lang="pl-PL" sz="2000" dirty="0">
                <a:latin typeface="Bahnschrift" panose="020B0502040204020203" pitchFamily="34" charset="0"/>
              </a:rPr>
              <a:t> do odczytu danych.</a:t>
            </a:r>
          </a:p>
          <a:p>
            <a:pPr marL="449263" indent="-266700" algn="just">
              <a:buFont typeface="Wingdings" panose="05000000000000000000" pitchFamily="2" charset="2"/>
              <a:buChar char="v"/>
            </a:pPr>
            <a:r>
              <a:rPr lang="pl-PL" sz="2000" dirty="0">
                <a:latin typeface="Bahnschrift" panose="020B0502040204020203" pitchFamily="34" charset="0"/>
              </a:rPr>
              <a:t>Polecenia są oparte na zadaniach, a nie skoncentrowane na danych. Dzięki temu są one umieszczane w kolejce do przetworzenia asynchronicznego, a nie przetwarzane synchronicznie.</a:t>
            </a:r>
          </a:p>
          <a:p>
            <a:pPr marL="449263" indent="-266700" algn="just">
              <a:buFont typeface="Wingdings" panose="05000000000000000000" pitchFamily="2" charset="2"/>
              <a:buChar char="v"/>
            </a:pPr>
            <a:r>
              <a:rPr lang="pl-PL" sz="2000" dirty="0">
                <a:latin typeface="Bahnschrift" panose="020B0502040204020203" pitchFamily="34" charset="0"/>
              </a:rPr>
              <a:t>Zapytania nigdy nie modyfikują bazy danych. Zapytanie zwraca obiekt DTO, który nie hermetyzuje żadnej wiedzy domeny.</a:t>
            </a:r>
          </a:p>
        </p:txBody>
      </p:sp>
      <p:sp>
        <p:nvSpPr>
          <p:cNvPr id="3" name="Prostokąt 2">
            <a:extLst>
              <a:ext uri="{FF2B5EF4-FFF2-40B4-BE49-F238E27FC236}">
                <a16:creationId xmlns:a16="http://schemas.microsoft.com/office/drawing/2014/main" id="{020D8AA6-D3CB-4B83-BCB6-25284A2C6F0B}"/>
              </a:ext>
            </a:extLst>
          </p:cNvPr>
          <p:cNvSpPr/>
          <p:nvPr/>
        </p:nvSpPr>
        <p:spPr>
          <a:xfrm>
            <a:off x="240632" y="1097598"/>
            <a:ext cx="7287928" cy="2862322"/>
          </a:xfrm>
          <a:prstGeom prst="rect">
            <a:avLst/>
          </a:prstGeom>
        </p:spPr>
        <p:txBody>
          <a:bodyPr wrap="square">
            <a:spAutoFit/>
          </a:bodyPr>
          <a:lstStyle/>
          <a:p>
            <a:pPr algn="just"/>
            <a:r>
              <a:rPr lang="pl-PL" sz="2000" dirty="0">
                <a:latin typeface="Bahnschrift" panose="020B0502040204020203" pitchFamily="34" charset="0"/>
              </a:rPr>
              <a:t>W tradycyjnych </a:t>
            </a:r>
            <a:r>
              <a:rPr lang="pl-PL" sz="2000" dirty="0" err="1">
                <a:latin typeface="Bahnschrift" panose="020B0502040204020203" pitchFamily="34" charset="0"/>
              </a:rPr>
              <a:t>architekturach</a:t>
            </a:r>
            <a:r>
              <a:rPr lang="pl-PL" sz="2000" dirty="0">
                <a:latin typeface="Bahnschrift" panose="020B0502040204020203" pitchFamily="34" charset="0"/>
              </a:rPr>
              <a:t> ten sam model danych jest używany do wysyłania zapytań do bazy danych i aktualizowania jej. Jest to proste i dobrze się sprawdza w przypadku podstawowych operacji CRUD. Jednak w naszej aplikacji, która jest bardziej złożona metoda została uznana za niewygodną i nieczytelną. Wówczas, mapowanie obiektu stało by się skomplikowane. Po stronie zapisu model może wdrażać złożoną walidację i logikę biznesową. W efekcie można uzyskać zbyt skomplikowany model, który wykonuje zbyt dużo działań.</a:t>
            </a:r>
          </a:p>
        </p:txBody>
      </p:sp>
      <p:sp>
        <p:nvSpPr>
          <p:cNvPr id="10" name="Symbol zastępczy numeru slajdu 9">
            <a:extLst>
              <a:ext uri="{FF2B5EF4-FFF2-40B4-BE49-F238E27FC236}">
                <a16:creationId xmlns:a16="http://schemas.microsoft.com/office/drawing/2014/main" id="{3D992643-AF79-44D7-8F4D-953376A570EF}"/>
              </a:ext>
            </a:extLst>
          </p:cNvPr>
          <p:cNvSpPr>
            <a:spLocks noGrp="1"/>
          </p:cNvSpPr>
          <p:nvPr>
            <p:ph type="sldNum" sz="quarter" idx="12"/>
          </p:nvPr>
        </p:nvSpPr>
        <p:spPr/>
        <p:txBody>
          <a:bodyPr/>
          <a:lstStyle/>
          <a:p>
            <a:fld id="{33979954-1C35-43C8-A4B6-E490D3E8D2EE}" type="slidenum">
              <a:rPr lang="pl-PL" smtClean="0"/>
              <a:t>19</a:t>
            </a:fld>
            <a:endParaRPr lang="pl-PL"/>
          </a:p>
        </p:txBody>
      </p:sp>
      <p:sp>
        <p:nvSpPr>
          <p:cNvPr id="11" name="Symbol zastępczy numeru slajdu 12">
            <a:extLst>
              <a:ext uri="{FF2B5EF4-FFF2-40B4-BE49-F238E27FC236}">
                <a16:creationId xmlns:a16="http://schemas.microsoft.com/office/drawing/2014/main" id="{B4C8D870-B2EA-44BD-812A-E199335F527F}"/>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358181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0515600" cy="1325562"/>
          </a:xfrm>
        </p:spPr>
        <p:txBody>
          <a:bodyPr/>
          <a:lstStyle/>
          <a:p>
            <a:r>
              <a:rPr lang="pl-PL" b="1" cap="small" dirty="0">
                <a:latin typeface="Bahnschrift" panose="020B0502040204020203" pitchFamily="34" charset="0"/>
              </a:rPr>
              <a:t>Opis projektu</a:t>
            </a:r>
            <a:endParaRPr lang="pl-PL" dirty="0">
              <a:latin typeface="Bahnschrift" panose="020B0502040204020203" pitchFamily="34" charset="0"/>
            </a:endParaRPr>
          </a:p>
        </p:txBody>
      </p:sp>
      <p:sp>
        <p:nvSpPr>
          <p:cNvPr id="3" name="Symbol zastępczy zawartości 2">
            <a:extLst>
              <a:ext uri="{FF2B5EF4-FFF2-40B4-BE49-F238E27FC236}">
                <a16:creationId xmlns:a16="http://schemas.microsoft.com/office/drawing/2014/main" id="{411C975A-2A02-4666-9802-63F15BE77202}"/>
              </a:ext>
            </a:extLst>
          </p:cNvPr>
          <p:cNvSpPr>
            <a:spLocks noGrp="1"/>
          </p:cNvSpPr>
          <p:nvPr>
            <p:ph idx="1"/>
          </p:nvPr>
        </p:nvSpPr>
        <p:spPr>
          <a:xfrm>
            <a:off x="240632" y="1222311"/>
            <a:ext cx="11778915" cy="5443184"/>
          </a:xfrm>
        </p:spPr>
        <p:txBody>
          <a:bodyPr>
            <a:normAutofit fontScale="62500" lnSpcReduction="20000"/>
          </a:bodyPr>
          <a:lstStyle/>
          <a:p>
            <a:pPr marL="0" indent="0" algn="just">
              <a:buNone/>
            </a:pPr>
            <a:r>
              <a:rPr lang="pl-PL" b="1" dirty="0">
                <a:latin typeface="Bahnschrift" panose="020B0502040204020203" pitchFamily="34" charset="0"/>
              </a:rPr>
              <a:t>Odtwarzacz muzyczny na komputer PC z systemem Windows dla jednego użytkownika działający jako aplikacja Universal Windows Platform:</a:t>
            </a:r>
          </a:p>
          <a:p>
            <a:pPr lvl="0" algn="just"/>
            <a:r>
              <a:rPr lang="pl-PL" dirty="0">
                <a:latin typeface="Bahnschrift" panose="020B0502040204020203" pitchFamily="34" charset="0"/>
              </a:rPr>
              <a:t>obsługa podstawowych formatów plików dźwiękowych (przynajmniej WAV i MP3); </a:t>
            </a:r>
          </a:p>
          <a:p>
            <a:pPr lvl="0" algn="just"/>
            <a:r>
              <a:rPr lang="pl-PL" dirty="0" err="1">
                <a:latin typeface="Bahnschrift" panose="020B0502040204020203" pitchFamily="34" charset="0"/>
              </a:rPr>
              <a:t>playlisty</a:t>
            </a:r>
            <a:r>
              <a:rPr lang="pl-PL" dirty="0">
                <a:latin typeface="Bahnschrift" panose="020B0502040204020203" pitchFamily="34" charset="0"/>
              </a:rPr>
              <a:t> odtwarzanych plików z możliwością edycji (dodawanie, usuwanie, zmiana kolejności); </a:t>
            </a:r>
          </a:p>
          <a:p>
            <a:pPr lvl="0" algn="just"/>
            <a:r>
              <a:rPr lang="pl-PL" dirty="0">
                <a:latin typeface="Bahnschrift" panose="020B0502040204020203" pitchFamily="34" charset="0"/>
              </a:rPr>
              <a:t>zapis </a:t>
            </a:r>
            <a:r>
              <a:rPr lang="pl-PL" dirty="0" err="1">
                <a:latin typeface="Bahnschrift" panose="020B0502040204020203" pitchFamily="34" charset="0"/>
              </a:rPr>
              <a:t>playlist</a:t>
            </a:r>
            <a:r>
              <a:rPr lang="pl-PL" dirty="0">
                <a:latin typeface="Bahnschrift" panose="020B0502040204020203" pitchFamily="34" charset="0"/>
              </a:rPr>
              <a:t> i ich eksport (do formatu XML i/lub JSON); </a:t>
            </a:r>
          </a:p>
          <a:p>
            <a:pPr lvl="0" algn="just"/>
            <a:r>
              <a:rPr lang="pl-PL" dirty="0">
                <a:latin typeface="Bahnschrift" panose="020B0502040204020203" pitchFamily="34" charset="0"/>
              </a:rPr>
              <a:t>biblioteka utworów z prezentacją w widokach względem nazwy artysty, jego albumów i ścieżek w albumie;</a:t>
            </a:r>
          </a:p>
          <a:p>
            <a:pPr lvl="0" algn="just"/>
            <a:r>
              <a:rPr lang="pl-PL" dirty="0">
                <a:latin typeface="Bahnschrift" panose="020B0502040204020203" pitchFamily="34" charset="0"/>
              </a:rPr>
              <a:t>możliwość sortowania widoków biblioteki przynajmniej po nazwie, roku wydania, długości ścieżki;</a:t>
            </a:r>
          </a:p>
          <a:p>
            <a:pPr lvl="0" algn="just"/>
            <a:r>
              <a:rPr lang="pl-PL" dirty="0">
                <a:latin typeface="Bahnschrift" panose="020B0502040204020203" pitchFamily="34" charset="0"/>
              </a:rPr>
              <a:t>grupowanie utworów w albumy (jeden utwór może znajdować się w kilku albumach);</a:t>
            </a:r>
          </a:p>
          <a:p>
            <a:pPr lvl="0" algn="just"/>
            <a:r>
              <a:rPr lang="pl-PL" dirty="0">
                <a:latin typeface="Bahnschrift" panose="020B0502040204020203" pitchFamily="34" charset="0"/>
              </a:rPr>
              <a:t>każdy utwór ma mieć przypisany dokładnie jeden gatunek (lista gatunków jest ustalana przez użytkownika, tzn. użytkownik dodaje, usuwa i edytuje dostępne gatunki);</a:t>
            </a:r>
          </a:p>
          <a:p>
            <a:pPr lvl="0" algn="just"/>
            <a:r>
              <a:rPr lang="pl-PL" dirty="0">
                <a:latin typeface="Bahnschrift" panose="020B0502040204020203" pitchFamily="34" charset="0"/>
              </a:rPr>
              <a:t>każdy utwór ma mieć możliwość dodania własnej grafiki, jeśli jej nie ma wyświetlana jest domyślna grafika zapisana w aplikacji lub wyświetlana jest okładka albumu o ile istnieje;</a:t>
            </a:r>
          </a:p>
          <a:p>
            <a:pPr lvl="0" algn="just"/>
            <a:r>
              <a:rPr lang="pl-PL" dirty="0">
                <a:latin typeface="Bahnschrift" panose="020B0502040204020203" pitchFamily="34" charset="0"/>
              </a:rPr>
              <a:t>każdy utwór w albumie ma przypisany numer ścieżki;</a:t>
            </a:r>
          </a:p>
          <a:p>
            <a:pPr lvl="0" algn="just"/>
            <a:r>
              <a:rPr lang="pl-PL" dirty="0">
                <a:latin typeface="Bahnschrift" panose="020B0502040204020203" pitchFamily="34" charset="0"/>
              </a:rPr>
              <a:t>przypisywanie albumu do artysty (artysta może posiadać wiele albumów);</a:t>
            </a:r>
          </a:p>
          <a:p>
            <a:pPr lvl="0" algn="just"/>
            <a:r>
              <a:rPr lang="pl-PL" dirty="0">
                <a:latin typeface="Bahnschrift" panose="020B0502040204020203" pitchFamily="34" charset="0"/>
              </a:rPr>
              <a:t>przypisywanie artysty do zespołu (artysta może być tylko w jednym zespole);</a:t>
            </a:r>
          </a:p>
          <a:p>
            <a:pPr lvl="0" algn="just"/>
            <a:r>
              <a:rPr lang="pl-PL" dirty="0">
                <a:latin typeface="Bahnschrift" panose="020B0502040204020203" pitchFamily="34" charset="0"/>
              </a:rPr>
              <a:t>album, utwór oraz artysta mogą posiadać dokładnie jedno zdjęcie/okładkę;</a:t>
            </a:r>
          </a:p>
          <a:p>
            <a:pPr lvl="0" algn="just"/>
            <a:r>
              <a:rPr lang="pl-PL" dirty="0">
                <a:latin typeface="Bahnschrift" panose="020B0502040204020203" pitchFamily="34" charset="0"/>
              </a:rPr>
              <a:t>oprócz </a:t>
            </a:r>
            <a:r>
              <a:rPr lang="pl-PL" dirty="0" err="1">
                <a:latin typeface="Bahnschrift" panose="020B0502040204020203" pitchFamily="34" charset="0"/>
              </a:rPr>
              <a:t>playlist</a:t>
            </a:r>
            <a:r>
              <a:rPr lang="pl-PL" dirty="0">
                <a:latin typeface="Bahnschrift" panose="020B0502040204020203" pitchFamily="34" charset="0"/>
              </a:rPr>
              <a:t> powinna istnieć również kolejka odtwarzania zawierająca wszystkie utwory do odtworzenia;</a:t>
            </a:r>
          </a:p>
          <a:p>
            <a:pPr lvl="0" algn="just"/>
            <a:r>
              <a:rPr lang="pl-PL" dirty="0">
                <a:latin typeface="Bahnschrift" panose="020B0502040204020203" pitchFamily="34" charset="0"/>
              </a:rPr>
              <a:t>użytkownik ma mieć możliwość dodania albumu/</a:t>
            </a:r>
            <a:r>
              <a:rPr lang="pl-PL" dirty="0" err="1">
                <a:latin typeface="Bahnschrift" panose="020B0502040204020203" pitchFamily="34" charset="0"/>
              </a:rPr>
              <a:t>playlisty</a:t>
            </a:r>
            <a:r>
              <a:rPr lang="pl-PL" dirty="0">
                <a:latin typeface="Bahnschrift" panose="020B0502040204020203" pitchFamily="34" charset="0"/>
              </a:rPr>
              <a:t> lub pojedynczego utworu do kolejki odtwarzania.</a:t>
            </a:r>
          </a:p>
          <a:p>
            <a:pPr algn="just"/>
            <a:endParaRPr lang="pl-PL" dirty="0">
              <a:latin typeface="Bahnschrift" panose="020B0502040204020203" pitchFamily="34" charset="0"/>
            </a:endParaRPr>
          </a:p>
        </p:txBody>
      </p:sp>
      <p:sp>
        <p:nvSpPr>
          <p:cNvPr id="13" name="Symbol zastępczy numeru slajdu 12">
            <a:extLst>
              <a:ext uri="{FF2B5EF4-FFF2-40B4-BE49-F238E27FC236}">
                <a16:creationId xmlns:a16="http://schemas.microsoft.com/office/drawing/2014/main" id="{A2DFFCA2-B77E-4A70-B110-C1D105D4B72D}"/>
              </a:ext>
            </a:extLst>
          </p:cNvPr>
          <p:cNvSpPr>
            <a:spLocks noGrp="1"/>
          </p:cNvSpPr>
          <p:nvPr>
            <p:ph type="sldNum" sz="quarter" idx="12"/>
          </p:nvPr>
        </p:nvSpPr>
        <p:spPr/>
        <p:txBody>
          <a:bodyPr/>
          <a:lstStyle/>
          <a:p>
            <a:fld id="{33979954-1C35-43C8-A4B6-E490D3E8D2EE}" type="slidenum">
              <a:rPr lang="pl-PL" smtClean="0"/>
              <a:t>2</a:t>
            </a:fld>
            <a:endParaRPr lang="pl-PL"/>
          </a:p>
        </p:txBody>
      </p:sp>
      <p:sp>
        <p:nvSpPr>
          <p:cNvPr id="14" name="Symbol zastępczy numeru slajdu 12">
            <a:extLst>
              <a:ext uri="{FF2B5EF4-FFF2-40B4-BE49-F238E27FC236}">
                <a16:creationId xmlns:a16="http://schemas.microsoft.com/office/drawing/2014/main" id="{A1EAD7BB-2C2E-45D6-9487-42BEE23F346A}"/>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3239836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765120"/>
          </a:xfrm>
        </p:spPr>
        <p:txBody>
          <a:bodyPr/>
          <a:lstStyle/>
          <a:p>
            <a:r>
              <a:rPr lang="pl-PL" b="1" cap="small" dirty="0">
                <a:latin typeface="Bahnschrift" panose="020B0502040204020203" pitchFamily="34" charset="0"/>
              </a:rPr>
              <a:t>Wzorzec #4: Unit of </a:t>
            </a:r>
            <a:r>
              <a:rPr lang="pl-PL" b="1" cap="small" dirty="0" err="1">
                <a:latin typeface="Bahnschrift" panose="020B0502040204020203" pitchFamily="34" charset="0"/>
              </a:rPr>
              <a:t>Work</a:t>
            </a:r>
            <a:endParaRPr lang="pl-PL" dirty="0">
              <a:latin typeface="Bahnschrift" panose="020B0502040204020203" pitchFamily="34" charset="0"/>
            </a:endParaRPr>
          </a:p>
        </p:txBody>
      </p:sp>
      <p:pic>
        <p:nvPicPr>
          <p:cNvPr id="4" name="Obraz 3">
            <a:extLst>
              <a:ext uri="{FF2B5EF4-FFF2-40B4-BE49-F238E27FC236}">
                <a16:creationId xmlns:a16="http://schemas.microsoft.com/office/drawing/2014/main" id="{FF5E1713-88E4-4927-BFC1-F911B5133A91}"/>
              </a:ext>
            </a:extLst>
          </p:cNvPr>
          <p:cNvPicPr>
            <a:picLocks noChangeAspect="1"/>
          </p:cNvPicPr>
          <p:nvPr/>
        </p:nvPicPr>
        <p:blipFill rotWithShape="1">
          <a:blip r:embed="rId3"/>
          <a:srcRect l="3227" t="4825" r="3141" b="4508"/>
          <a:stretch/>
        </p:blipFill>
        <p:spPr>
          <a:xfrm>
            <a:off x="1345475" y="672724"/>
            <a:ext cx="9501051" cy="6217920"/>
          </a:xfrm>
          <a:prstGeom prst="rect">
            <a:avLst/>
          </a:prstGeom>
        </p:spPr>
      </p:pic>
      <p:sp>
        <p:nvSpPr>
          <p:cNvPr id="8" name="Symbol zastępczy numeru slajdu 7">
            <a:extLst>
              <a:ext uri="{FF2B5EF4-FFF2-40B4-BE49-F238E27FC236}">
                <a16:creationId xmlns:a16="http://schemas.microsoft.com/office/drawing/2014/main" id="{43B4807E-C2ED-41C8-A0C3-D63CD894ECC9}"/>
              </a:ext>
            </a:extLst>
          </p:cNvPr>
          <p:cNvSpPr>
            <a:spLocks noGrp="1"/>
          </p:cNvSpPr>
          <p:nvPr>
            <p:ph type="sldNum" sz="quarter" idx="12"/>
          </p:nvPr>
        </p:nvSpPr>
        <p:spPr/>
        <p:txBody>
          <a:bodyPr/>
          <a:lstStyle/>
          <a:p>
            <a:fld id="{33979954-1C35-43C8-A4B6-E490D3E8D2EE}" type="slidenum">
              <a:rPr lang="pl-PL" smtClean="0"/>
              <a:t>20</a:t>
            </a:fld>
            <a:endParaRPr lang="pl-PL"/>
          </a:p>
        </p:txBody>
      </p:sp>
      <p:sp>
        <p:nvSpPr>
          <p:cNvPr id="9" name="Symbol zastępczy numeru slajdu 12">
            <a:extLst>
              <a:ext uri="{FF2B5EF4-FFF2-40B4-BE49-F238E27FC236}">
                <a16:creationId xmlns:a16="http://schemas.microsoft.com/office/drawing/2014/main" id="{56C2CDAA-06CA-4FD1-AAAC-2DA2DECF9AC8}"/>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440926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Wzorzec #4: Unit of </a:t>
            </a:r>
            <a:r>
              <a:rPr lang="pl-PL" b="1" cap="small" dirty="0" err="1">
                <a:latin typeface="Bahnschrift" panose="020B0502040204020203" pitchFamily="34" charset="0"/>
              </a:rPr>
              <a:t>Work</a:t>
            </a:r>
            <a:endParaRPr lang="pl-PL" dirty="0">
              <a:latin typeface="Bahnschrift" panose="020B0502040204020203" pitchFamily="34" charset="0"/>
            </a:endParaRPr>
          </a:p>
        </p:txBody>
      </p:sp>
      <p:sp>
        <p:nvSpPr>
          <p:cNvPr id="3" name="Prostokąt 2">
            <a:extLst>
              <a:ext uri="{FF2B5EF4-FFF2-40B4-BE49-F238E27FC236}">
                <a16:creationId xmlns:a16="http://schemas.microsoft.com/office/drawing/2014/main" id="{665BBD37-CF64-4B39-9716-1207D481A615}"/>
              </a:ext>
            </a:extLst>
          </p:cNvPr>
          <p:cNvSpPr/>
          <p:nvPr/>
        </p:nvSpPr>
        <p:spPr>
          <a:xfrm>
            <a:off x="240632" y="1108561"/>
            <a:ext cx="11570368" cy="4154984"/>
          </a:xfrm>
          <a:prstGeom prst="rect">
            <a:avLst/>
          </a:prstGeom>
        </p:spPr>
        <p:txBody>
          <a:bodyPr wrap="square">
            <a:spAutoFit/>
          </a:bodyPr>
          <a:lstStyle/>
          <a:p>
            <a:pPr algn="just"/>
            <a:r>
              <a:rPr lang="pl-PL" sz="2400" dirty="0">
                <a:latin typeface="Bahnschrift" panose="020B0502040204020203" pitchFamily="34" charset="0"/>
              </a:rPr>
              <a:t>Unit of </a:t>
            </a:r>
            <a:r>
              <a:rPr lang="pl-PL" sz="2400" dirty="0" err="1">
                <a:latin typeface="Bahnschrift" panose="020B0502040204020203" pitchFamily="34" charset="0"/>
              </a:rPr>
              <a:t>Work</a:t>
            </a:r>
            <a:r>
              <a:rPr lang="pl-PL" sz="2400" dirty="0">
                <a:latin typeface="Bahnschrift" panose="020B0502040204020203" pitchFamily="34" charset="0"/>
              </a:rPr>
              <a:t> jest określana jako pojedyncza transakcja, która obejmuje wiele operacji wstawiania, aktualizowania lub usuwania. Mówiąc najprościej, oznacza to, że dla określonego działania użytkownika, takiego jak rejestracja na stronie internetowej, wszystkie operacje wstawiania, aktualizacji i usuwania są obsługiwane w ramach pojedynczej transakcji. Jest to bardziej wydajne niż obsługa wielu transakcji baz danych w sposób oparty na sieci.</a:t>
            </a:r>
          </a:p>
          <a:p>
            <a:pPr algn="just"/>
            <a:endParaRPr lang="pl-PL" sz="2400" dirty="0">
              <a:latin typeface="Bahnschrift" panose="020B0502040204020203" pitchFamily="34" charset="0"/>
            </a:endParaRPr>
          </a:p>
          <a:p>
            <a:pPr algn="just"/>
            <a:r>
              <a:rPr lang="pl-PL" sz="2400" dirty="0">
                <a:latin typeface="Bahnschrift" panose="020B0502040204020203" pitchFamily="34" charset="0"/>
              </a:rPr>
              <a:t>Te wielokrotne operacje utrwalania wykonywane są później w pojedynczej akcji, gdy kod z warstwy aplikacji zarządza nimi wydając polecenia. Decyzja o wprowadzeniu zmian w pamięci do rzeczywistej bazy danych jest zwykle oparta na schemacie Unit of </a:t>
            </a:r>
            <a:r>
              <a:rPr lang="pl-PL" sz="2400" dirty="0" err="1">
                <a:latin typeface="Bahnschrift" panose="020B0502040204020203" pitchFamily="34" charset="0"/>
              </a:rPr>
              <a:t>Work</a:t>
            </a:r>
            <a:r>
              <a:rPr lang="pl-PL" sz="2400" dirty="0">
                <a:latin typeface="Bahnschrift" panose="020B0502040204020203" pitchFamily="34" charset="0"/>
              </a:rPr>
              <a:t>.</a:t>
            </a:r>
          </a:p>
        </p:txBody>
      </p:sp>
      <p:sp>
        <p:nvSpPr>
          <p:cNvPr id="8" name="Symbol zastępczy numeru slajdu 7">
            <a:extLst>
              <a:ext uri="{FF2B5EF4-FFF2-40B4-BE49-F238E27FC236}">
                <a16:creationId xmlns:a16="http://schemas.microsoft.com/office/drawing/2014/main" id="{C2E99D26-995B-4093-B439-1CDBCD2D2E96}"/>
              </a:ext>
            </a:extLst>
          </p:cNvPr>
          <p:cNvSpPr>
            <a:spLocks noGrp="1"/>
          </p:cNvSpPr>
          <p:nvPr>
            <p:ph type="sldNum" sz="quarter" idx="12"/>
          </p:nvPr>
        </p:nvSpPr>
        <p:spPr/>
        <p:txBody>
          <a:bodyPr/>
          <a:lstStyle/>
          <a:p>
            <a:fld id="{33979954-1C35-43C8-A4B6-E490D3E8D2EE}" type="slidenum">
              <a:rPr lang="pl-PL" smtClean="0"/>
              <a:t>21</a:t>
            </a:fld>
            <a:endParaRPr lang="pl-PL"/>
          </a:p>
        </p:txBody>
      </p:sp>
      <p:sp>
        <p:nvSpPr>
          <p:cNvPr id="9" name="Symbol zastępczy numeru slajdu 12">
            <a:extLst>
              <a:ext uri="{FF2B5EF4-FFF2-40B4-BE49-F238E27FC236}">
                <a16:creationId xmlns:a16="http://schemas.microsoft.com/office/drawing/2014/main" id="{D1A6AE73-4C69-4EAA-A45B-569B8682CFE9}"/>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282801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594068"/>
          </a:xfrm>
        </p:spPr>
        <p:txBody>
          <a:bodyPr>
            <a:normAutofit fontScale="90000"/>
          </a:bodyPr>
          <a:lstStyle/>
          <a:p>
            <a:r>
              <a:rPr lang="pl-PL" b="1" cap="small" dirty="0">
                <a:latin typeface="Bahnschrift" panose="020B0502040204020203" pitchFamily="34" charset="0"/>
              </a:rPr>
              <a:t>Wzorzec #5 (architekturalny): MVP - struktura</a:t>
            </a:r>
            <a:endParaRPr lang="pl-PL" dirty="0">
              <a:latin typeface="Bahnschrift" panose="020B0502040204020203" pitchFamily="34" charset="0"/>
            </a:endParaRPr>
          </a:p>
        </p:txBody>
      </p:sp>
      <p:pic>
        <p:nvPicPr>
          <p:cNvPr id="8" name="Obraz 7">
            <a:extLst>
              <a:ext uri="{FF2B5EF4-FFF2-40B4-BE49-F238E27FC236}">
                <a16:creationId xmlns:a16="http://schemas.microsoft.com/office/drawing/2014/main" id="{9DF9491C-D4C3-4BC8-B5DC-7E6ADBB48861}"/>
              </a:ext>
            </a:extLst>
          </p:cNvPr>
          <p:cNvPicPr/>
          <p:nvPr/>
        </p:nvPicPr>
        <p:blipFill rotWithShape="1">
          <a:blip r:embed="rId3"/>
          <a:srcRect l="1974" t="3667" r="1974" b="3730"/>
          <a:stretch/>
        </p:blipFill>
        <p:spPr>
          <a:xfrm>
            <a:off x="543827" y="798898"/>
            <a:ext cx="10727355" cy="6001352"/>
          </a:xfrm>
          <a:prstGeom prst="rect">
            <a:avLst/>
          </a:prstGeom>
        </p:spPr>
      </p:pic>
      <p:sp>
        <p:nvSpPr>
          <p:cNvPr id="9" name="Symbol zastępczy numeru slajdu 8">
            <a:extLst>
              <a:ext uri="{FF2B5EF4-FFF2-40B4-BE49-F238E27FC236}">
                <a16:creationId xmlns:a16="http://schemas.microsoft.com/office/drawing/2014/main" id="{E5D590AD-E8DC-4EFF-8663-E95D421FEEFE}"/>
              </a:ext>
            </a:extLst>
          </p:cNvPr>
          <p:cNvSpPr>
            <a:spLocks noGrp="1"/>
          </p:cNvSpPr>
          <p:nvPr>
            <p:ph type="sldNum" sz="quarter" idx="12"/>
          </p:nvPr>
        </p:nvSpPr>
        <p:spPr>
          <a:xfrm>
            <a:off x="9002760" y="6364817"/>
            <a:ext cx="2743200" cy="365125"/>
          </a:xfrm>
        </p:spPr>
        <p:txBody>
          <a:bodyPr/>
          <a:lstStyle/>
          <a:p>
            <a:fld id="{33979954-1C35-43C8-A4B6-E490D3E8D2EE}" type="slidenum">
              <a:rPr lang="pl-PL" smtClean="0"/>
              <a:t>22</a:t>
            </a:fld>
            <a:endParaRPr lang="pl-PL"/>
          </a:p>
        </p:txBody>
      </p:sp>
      <p:sp>
        <p:nvSpPr>
          <p:cNvPr id="10" name="Symbol zastępczy numeru slajdu 12">
            <a:extLst>
              <a:ext uri="{FF2B5EF4-FFF2-40B4-BE49-F238E27FC236}">
                <a16:creationId xmlns:a16="http://schemas.microsoft.com/office/drawing/2014/main" id="{F2B60294-1466-42BB-B590-9DEC0D001888}"/>
              </a:ext>
            </a:extLst>
          </p:cNvPr>
          <p:cNvSpPr txBox="1">
            <a:spLocks/>
          </p:cNvSpPr>
          <p:nvPr/>
        </p:nvSpPr>
        <p:spPr>
          <a:xfrm>
            <a:off x="11530830" y="6364817"/>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2663047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660617"/>
          </a:xfrm>
        </p:spPr>
        <p:txBody>
          <a:bodyPr>
            <a:normAutofit fontScale="90000"/>
          </a:bodyPr>
          <a:lstStyle/>
          <a:p>
            <a:r>
              <a:rPr lang="pl-PL" b="1" cap="small" dirty="0">
                <a:latin typeface="Bahnschrift" panose="020B0502040204020203" pitchFamily="34" charset="0"/>
              </a:rPr>
              <a:t>Wzorzec # 5 (architekturalny): MVP - Modele</a:t>
            </a:r>
            <a:endParaRPr lang="pl-PL" dirty="0">
              <a:latin typeface="Bahnschrift" panose="020B0502040204020203" pitchFamily="34" charset="0"/>
            </a:endParaRPr>
          </a:p>
        </p:txBody>
      </p:sp>
      <p:pic>
        <p:nvPicPr>
          <p:cNvPr id="7" name="Obraz 6">
            <a:extLst>
              <a:ext uri="{FF2B5EF4-FFF2-40B4-BE49-F238E27FC236}">
                <a16:creationId xmlns:a16="http://schemas.microsoft.com/office/drawing/2014/main" id="{F6D11293-9F41-4718-BE32-50A644C6FF96}"/>
              </a:ext>
            </a:extLst>
          </p:cNvPr>
          <p:cNvPicPr/>
          <p:nvPr/>
        </p:nvPicPr>
        <p:blipFill rotWithShape="1">
          <a:blip r:embed="rId3"/>
          <a:srcRect l="2360" t="4549" r="2746" b="4420"/>
          <a:stretch/>
        </p:blipFill>
        <p:spPr>
          <a:xfrm>
            <a:off x="606692" y="812298"/>
            <a:ext cx="10978616" cy="5713630"/>
          </a:xfrm>
          <a:prstGeom prst="rect">
            <a:avLst/>
          </a:prstGeom>
        </p:spPr>
      </p:pic>
      <p:sp>
        <p:nvSpPr>
          <p:cNvPr id="9" name="Symbol zastępczy numeru slajdu 8">
            <a:extLst>
              <a:ext uri="{FF2B5EF4-FFF2-40B4-BE49-F238E27FC236}">
                <a16:creationId xmlns:a16="http://schemas.microsoft.com/office/drawing/2014/main" id="{CBAD4F8C-E74B-4CB5-B46C-8FB665CB0EE9}"/>
              </a:ext>
            </a:extLst>
          </p:cNvPr>
          <p:cNvSpPr>
            <a:spLocks noGrp="1"/>
          </p:cNvSpPr>
          <p:nvPr>
            <p:ph type="sldNum" sz="quarter" idx="12"/>
          </p:nvPr>
        </p:nvSpPr>
        <p:spPr>
          <a:xfrm>
            <a:off x="8626978" y="6482932"/>
            <a:ext cx="2743200" cy="365125"/>
          </a:xfrm>
        </p:spPr>
        <p:txBody>
          <a:bodyPr/>
          <a:lstStyle/>
          <a:p>
            <a:fld id="{33979954-1C35-43C8-A4B6-E490D3E8D2EE}" type="slidenum">
              <a:rPr lang="pl-PL" smtClean="0"/>
              <a:t>23</a:t>
            </a:fld>
            <a:endParaRPr lang="pl-PL"/>
          </a:p>
        </p:txBody>
      </p:sp>
      <p:sp>
        <p:nvSpPr>
          <p:cNvPr id="10" name="Symbol zastępczy numeru slajdu 12">
            <a:extLst>
              <a:ext uri="{FF2B5EF4-FFF2-40B4-BE49-F238E27FC236}">
                <a16:creationId xmlns:a16="http://schemas.microsoft.com/office/drawing/2014/main" id="{8A2CCDDC-FE7E-4B2A-A0D9-841BC4F176E8}"/>
              </a:ext>
            </a:extLst>
          </p:cNvPr>
          <p:cNvSpPr txBox="1">
            <a:spLocks/>
          </p:cNvSpPr>
          <p:nvPr/>
        </p:nvSpPr>
        <p:spPr>
          <a:xfrm>
            <a:off x="11155048" y="6482932"/>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1991189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Wzorzec # 5 (architekturalny): MVP – Przykładowy prezenter Albumu</a:t>
            </a:r>
            <a:endParaRPr lang="pl-PL" dirty="0">
              <a:latin typeface="Bahnschrift" panose="020B0502040204020203" pitchFamily="34" charset="0"/>
            </a:endParaRPr>
          </a:p>
        </p:txBody>
      </p:sp>
      <p:pic>
        <p:nvPicPr>
          <p:cNvPr id="7" name="Obraz 6">
            <a:extLst>
              <a:ext uri="{FF2B5EF4-FFF2-40B4-BE49-F238E27FC236}">
                <a16:creationId xmlns:a16="http://schemas.microsoft.com/office/drawing/2014/main" id="{B7B63FF8-C11B-44C9-9F70-A98D9719E932}"/>
              </a:ext>
            </a:extLst>
          </p:cNvPr>
          <p:cNvPicPr/>
          <p:nvPr/>
        </p:nvPicPr>
        <p:blipFill rotWithShape="1">
          <a:blip r:embed="rId3"/>
          <a:srcRect l="1570" t="2980" r="1544" b="3138"/>
          <a:stretch/>
        </p:blipFill>
        <p:spPr>
          <a:xfrm>
            <a:off x="908585" y="1511166"/>
            <a:ext cx="10569541" cy="4932947"/>
          </a:xfrm>
          <a:prstGeom prst="rect">
            <a:avLst/>
          </a:prstGeom>
        </p:spPr>
      </p:pic>
      <p:sp>
        <p:nvSpPr>
          <p:cNvPr id="9" name="Symbol zastępczy numeru slajdu 8">
            <a:extLst>
              <a:ext uri="{FF2B5EF4-FFF2-40B4-BE49-F238E27FC236}">
                <a16:creationId xmlns:a16="http://schemas.microsoft.com/office/drawing/2014/main" id="{8AA724D3-EF92-4A3A-BD19-3BAD2CF46CC1}"/>
              </a:ext>
            </a:extLst>
          </p:cNvPr>
          <p:cNvSpPr>
            <a:spLocks noGrp="1"/>
          </p:cNvSpPr>
          <p:nvPr>
            <p:ph type="sldNum" sz="quarter" idx="12"/>
          </p:nvPr>
        </p:nvSpPr>
        <p:spPr/>
        <p:txBody>
          <a:bodyPr/>
          <a:lstStyle/>
          <a:p>
            <a:fld id="{33979954-1C35-43C8-A4B6-E490D3E8D2EE}" type="slidenum">
              <a:rPr lang="pl-PL" smtClean="0"/>
              <a:t>24</a:t>
            </a:fld>
            <a:endParaRPr lang="pl-PL"/>
          </a:p>
        </p:txBody>
      </p:sp>
      <p:sp>
        <p:nvSpPr>
          <p:cNvPr id="10" name="Symbol zastępczy numeru slajdu 12">
            <a:extLst>
              <a:ext uri="{FF2B5EF4-FFF2-40B4-BE49-F238E27FC236}">
                <a16:creationId xmlns:a16="http://schemas.microsoft.com/office/drawing/2014/main" id="{6B3C1E0D-1235-4D51-8E9A-124082673225}"/>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1358286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Wzorzec #5 (architekturalny): MVP</a:t>
            </a:r>
            <a:endParaRPr lang="pl-PL" dirty="0">
              <a:latin typeface="Bahnschrift" panose="020B0502040204020203" pitchFamily="34" charset="0"/>
            </a:endParaRPr>
          </a:p>
        </p:txBody>
      </p:sp>
      <p:pic>
        <p:nvPicPr>
          <p:cNvPr id="5" name="Obraz 4">
            <a:extLst>
              <a:ext uri="{FF2B5EF4-FFF2-40B4-BE49-F238E27FC236}">
                <a16:creationId xmlns:a16="http://schemas.microsoft.com/office/drawing/2014/main" id="{2EE13943-197B-4504-A167-AE7A8B4307E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4363" y="1156812"/>
            <a:ext cx="6727005" cy="2814537"/>
          </a:xfrm>
          <a:prstGeom prst="rect">
            <a:avLst/>
          </a:prstGeom>
        </p:spPr>
      </p:pic>
      <p:sp>
        <p:nvSpPr>
          <p:cNvPr id="3" name="Prostokąt 2">
            <a:extLst>
              <a:ext uri="{FF2B5EF4-FFF2-40B4-BE49-F238E27FC236}">
                <a16:creationId xmlns:a16="http://schemas.microsoft.com/office/drawing/2014/main" id="{D026E30B-E062-40A2-B523-194863C345F3}"/>
              </a:ext>
            </a:extLst>
          </p:cNvPr>
          <p:cNvSpPr/>
          <p:nvPr/>
        </p:nvSpPr>
        <p:spPr>
          <a:xfrm>
            <a:off x="159352" y="2032357"/>
            <a:ext cx="4932894" cy="1938992"/>
          </a:xfrm>
          <a:prstGeom prst="rect">
            <a:avLst/>
          </a:prstGeom>
        </p:spPr>
        <p:txBody>
          <a:bodyPr wrap="square">
            <a:spAutoFit/>
          </a:bodyPr>
          <a:lstStyle/>
          <a:p>
            <a:pPr algn="just"/>
            <a:r>
              <a:rPr lang="pl-PL" sz="2000" dirty="0">
                <a:latin typeface="Bahnschrift" panose="020B0502040204020203" pitchFamily="34" charset="0"/>
              </a:rPr>
              <a:t>Model-</a:t>
            </a:r>
            <a:r>
              <a:rPr lang="pl-PL" sz="2000" dirty="0" err="1">
                <a:latin typeface="Bahnschrift" panose="020B0502040204020203" pitchFamily="34" charset="0"/>
              </a:rPr>
              <a:t>View</a:t>
            </a:r>
            <a:r>
              <a:rPr lang="pl-PL" sz="2000" dirty="0">
                <a:latin typeface="Bahnschrift" panose="020B0502040204020203" pitchFamily="34" charset="0"/>
              </a:rPr>
              <a:t>-</a:t>
            </a:r>
            <a:r>
              <a:rPr lang="pl-PL" sz="2000" dirty="0" err="1">
                <a:latin typeface="Bahnschrift" panose="020B0502040204020203" pitchFamily="34" charset="0"/>
              </a:rPr>
              <a:t>Presenter</a:t>
            </a:r>
            <a:r>
              <a:rPr lang="pl-PL" sz="2000" dirty="0">
                <a:latin typeface="Bahnschrift" panose="020B0502040204020203" pitchFamily="34" charset="0"/>
              </a:rPr>
              <a:t> to wzorzec powstały na bazie wzorca MVC (Model-</a:t>
            </a:r>
            <a:r>
              <a:rPr lang="pl-PL" sz="2000" dirty="0" err="1">
                <a:latin typeface="Bahnschrift" panose="020B0502040204020203" pitchFamily="34" charset="0"/>
              </a:rPr>
              <a:t>View</a:t>
            </a:r>
            <a:r>
              <a:rPr lang="pl-PL" sz="2000" dirty="0">
                <a:latin typeface="Bahnschrift" panose="020B0502040204020203" pitchFamily="34" charset="0"/>
              </a:rPr>
              <a:t>-Controller). We wzorcu MVP prezenter jest tym samym, czym kontroler we wzorcu MVC z jedną mała różnicą, w prezenterze zawiera się logika biznesowa. </a:t>
            </a:r>
          </a:p>
        </p:txBody>
      </p:sp>
      <p:sp>
        <p:nvSpPr>
          <p:cNvPr id="7" name="Prostokąt 6">
            <a:extLst>
              <a:ext uri="{FF2B5EF4-FFF2-40B4-BE49-F238E27FC236}">
                <a16:creationId xmlns:a16="http://schemas.microsoft.com/office/drawing/2014/main" id="{336BFDE8-5C58-4AA1-A5F1-24CC39651335}"/>
              </a:ext>
            </a:extLst>
          </p:cNvPr>
          <p:cNvSpPr/>
          <p:nvPr/>
        </p:nvSpPr>
        <p:spPr>
          <a:xfrm>
            <a:off x="159352" y="4293919"/>
            <a:ext cx="11792016" cy="1938992"/>
          </a:xfrm>
          <a:prstGeom prst="rect">
            <a:avLst/>
          </a:prstGeom>
        </p:spPr>
        <p:txBody>
          <a:bodyPr wrap="square">
            <a:spAutoFit/>
          </a:bodyPr>
          <a:lstStyle/>
          <a:p>
            <a:pPr algn="just"/>
            <a:r>
              <a:rPr lang="pl-PL" sz="2000" dirty="0">
                <a:latin typeface="Bahnschrift" panose="020B0502040204020203" pitchFamily="34" charset="0"/>
              </a:rPr>
              <a:t>Dane nie są przekazywane bezpośrednio z modelu do widoku jak to ma miejsce w MVC.  </a:t>
            </a:r>
            <a:r>
              <a:rPr lang="pl-PL" sz="2000" dirty="0" err="1">
                <a:latin typeface="Bahnschrift" panose="020B0502040204020203" pitchFamily="34" charset="0"/>
              </a:rPr>
              <a:t>Prezener</a:t>
            </a:r>
            <a:r>
              <a:rPr lang="pl-PL" sz="2000" dirty="0">
                <a:latin typeface="Bahnschrift" panose="020B0502040204020203" pitchFamily="34" charset="0"/>
              </a:rPr>
              <a:t> wysyła zapytanie do modelu, model zwraca dane do prezentera, prezenter przetwarza otrzymane dane </a:t>
            </a:r>
            <a:br>
              <a:rPr lang="pl-PL" sz="2000" dirty="0">
                <a:latin typeface="Bahnschrift" panose="020B0502040204020203" pitchFamily="34" charset="0"/>
              </a:rPr>
            </a:br>
            <a:r>
              <a:rPr lang="pl-PL" sz="2000" dirty="0">
                <a:latin typeface="Bahnschrift" panose="020B0502040204020203" pitchFamily="34" charset="0"/>
              </a:rPr>
              <a:t>i przekazuje do widoku. </a:t>
            </a:r>
          </a:p>
          <a:p>
            <a:endParaRPr lang="pl-PL" sz="2000" dirty="0">
              <a:latin typeface="Bahnschrift" panose="020B0502040204020203" pitchFamily="34" charset="0"/>
            </a:endParaRPr>
          </a:p>
          <a:p>
            <a:endParaRPr lang="pl-PL" sz="2000" dirty="0">
              <a:latin typeface="Bahnschrift" panose="020B0502040204020203" pitchFamily="34" charset="0"/>
            </a:endParaRPr>
          </a:p>
          <a:p>
            <a:r>
              <a:rPr lang="pl-PL" sz="2000" dirty="0">
                <a:latin typeface="Bahnschrift" panose="020B0502040204020203" pitchFamily="34" charset="0"/>
              </a:rPr>
              <a:t>W projekcie zastosowano nazewnictwo Prezentera jako Kontroler.</a:t>
            </a:r>
            <a:endParaRPr lang="pl-PL" sz="2000" dirty="0"/>
          </a:p>
        </p:txBody>
      </p:sp>
      <p:sp>
        <p:nvSpPr>
          <p:cNvPr id="10" name="Symbol zastępczy numeru slajdu 9">
            <a:extLst>
              <a:ext uri="{FF2B5EF4-FFF2-40B4-BE49-F238E27FC236}">
                <a16:creationId xmlns:a16="http://schemas.microsoft.com/office/drawing/2014/main" id="{E9A1DD91-D224-4CEA-A338-0D264AD064BC}"/>
              </a:ext>
            </a:extLst>
          </p:cNvPr>
          <p:cNvSpPr>
            <a:spLocks noGrp="1"/>
          </p:cNvSpPr>
          <p:nvPr>
            <p:ph type="sldNum" sz="quarter" idx="12"/>
          </p:nvPr>
        </p:nvSpPr>
        <p:spPr/>
        <p:txBody>
          <a:bodyPr/>
          <a:lstStyle/>
          <a:p>
            <a:fld id="{33979954-1C35-43C8-A4B6-E490D3E8D2EE}" type="slidenum">
              <a:rPr lang="pl-PL" smtClean="0"/>
              <a:t>25</a:t>
            </a:fld>
            <a:endParaRPr lang="pl-PL"/>
          </a:p>
        </p:txBody>
      </p:sp>
      <p:sp>
        <p:nvSpPr>
          <p:cNvPr id="11" name="Symbol zastępczy numeru slajdu 12">
            <a:extLst>
              <a:ext uri="{FF2B5EF4-FFF2-40B4-BE49-F238E27FC236}">
                <a16:creationId xmlns:a16="http://schemas.microsoft.com/office/drawing/2014/main" id="{930CB24C-9D16-4EAF-9417-0103061642BB}"/>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161928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126332" y="276643"/>
            <a:ext cx="3941901" cy="1325562"/>
          </a:xfrm>
        </p:spPr>
        <p:txBody>
          <a:bodyPr/>
          <a:lstStyle/>
          <a:p>
            <a:r>
              <a:rPr lang="pl-PL" b="1" cap="small" dirty="0">
                <a:latin typeface="Bahnschrift" panose="020B0502040204020203" pitchFamily="34" charset="0"/>
              </a:rPr>
              <a:t>Podział pracy nad projektem</a:t>
            </a:r>
            <a:endParaRPr lang="pl-PL" dirty="0">
              <a:latin typeface="Bahnschrift" panose="020B0502040204020203" pitchFamily="34" charset="0"/>
            </a:endParaRPr>
          </a:p>
        </p:txBody>
      </p:sp>
      <p:graphicFrame>
        <p:nvGraphicFramePr>
          <p:cNvPr id="9" name="Tabela 8">
            <a:extLst>
              <a:ext uri="{FF2B5EF4-FFF2-40B4-BE49-F238E27FC236}">
                <a16:creationId xmlns:a16="http://schemas.microsoft.com/office/drawing/2014/main" id="{BF5962C1-0ED5-4686-BB34-5E29F1E98E40}"/>
              </a:ext>
            </a:extLst>
          </p:cNvPr>
          <p:cNvGraphicFramePr>
            <a:graphicFrameLocks noGrp="1"/>
          </p:cNvGraphicFramePr>
          <p:nvPr>
            <p:extLst>
              <p:ext uri="{D42A27DB-BD31-4B8C-83A1-F6EECF244321}">
                <p14:modId xmlns:p14="http://schemas.microsoft.com/office/powerpoint/2010/main" val="341732325"/>
              </p:ext>
            </p:extLst>
          </p:nvPr>
        </p:nvGraphicFramePr>
        <p:xfrm>
          <a:off x="4279900" y="141209"/>
          <a:ext cx="5832664" cy="6575582"/>
        </p:xfrm>
        <a:graphic>
          <a:graphicData uri="http://schemas.openxmlformats.org/drawingml/2006/table">
            <a:tbl>
              <a:tblPr firstRow="1" firstCol="1" bandRow="1">
                <a:tableStyleId>{85BE263C-DBD7-4A20-BB59-AAB30ACAA65A}</a:tableStyleId>
              </a:tblPr>
              <a:tblGrid>
                <a:gridCol w="2316604">
                  <a:extLst>
                    <a:ext uri="{9D8B030D-6E8A-4147-A177-3AD203B41FA5}">
                      <a16:colId xmlns:a16="http://schemas.microsoft.com/office/drawing/2014/main" val="3724822815"/>
                    </a:ext>
                  </a:extLst>
                </a:gridCol>
                <a:gridCol w="1114730">
                  <a:extLst>
                    <a:ext uri="{9D8B030D-6E8A-4147-A177-3AD203B41FA5}">
                      <a16:colId xmlns:a16="http://schemas.microsoft.com/office/drawing/2014/main" val="2859489579"/>
                    </a:ext>
                  </a:extLst>
                </a:gridCol>
                <a:gridCol w="1200665">
                  <a:extLst>
                    <a:ext uri="{9D8B030D-6E8A-4147-A177-3AD203B41FA5}">
                      <a16:colId xmlns:a16="http://schemas.microsoft.com/office/drawing/2014/main" val="543714737"/>
                    </a:ext>
                  </a:extLst>
                </a:gridCol>
                <a:gridCol w="1200665">
                  <a:extLst>
                    <a:ext uri="{9D8B030D-6E8A-4147-A177-3AD203B41FA5}">
                      <a16:colId xmlns:a16="http://schemas.microsoft.com/office/drawing/2014/main" val="971944435"/>
                    </a:ext>
                  </a:extLst>
                </a:gridCol>
              </a:tblGrid>
              <a:tr h="184267">
                <a:tc rowSpan="2">
                  <a:txBody>
                    <a:bodyPr/>
                    <a:lstStyle/>
                    <a:p>
                      <a:pPr algn="ctr">
                        <a:lnSpc>
                          <a:spcPct val="107000"/>
                        </a:lnSpc>
                        <a:spcAft>
                          <a:spcPts val="0"/>
                        </a:spcAft>
                      </a:pPr>
                      <a:r>
                        <a:rPr lang="pl-PL" sz="1000" dirty="0">
                          <a:effectLst/>
                          <a:latin typeface="Bahnschrift" panose="020B0502040204020203" pitchFamily="34" charset="0"/>
                        </a:rPr>
                        <a:t>Czynność/Zadanie</a:t>
                      </a:r>
                      <a:endParaRPr lang="pl-PL" sz="100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nchor="b">
                    <a:lnL>
                      <a:noFill/>
                    </a:lnL>
                    <a:lnR>
                      <a:noFill/>
                    </a:lnR>
                    <a:lnT w="25400" cmpd="sng">
                      <a:noFill/>
                    </a:lnT>
                    <a:lnB w="25400" cmpd="sng">
                      <a:noFill/>
                    </a:lnB>
                    <a:lnTlToBr w="12700" cmpd="sng">
                      <a:noFill/>
                      <a:prstDash val="solid"/>
                    </a:lnTlToBr>
                    <a:lnBlToTr w="12700" cmpd="sng">
                      <a:noFill/>
                      <a:prstDash val="solid"/>
                    </a:lnBlToTr>
                    <a:solidFill>
                      <a:schemeClr val="accent2">
                        <a:lumMod val="50000"/>
                      </a:schemeClr>
                    </a:solidFill>
                  </a:tcPr>
                </a:tc>
                <a:tc gridSpan="3">
                  <a:txBody>
                    <a:bodyPr/>
                    <a:lstStyle/>
                    <a:p>
                      <a:pPr algn="ctr">
                        <a:lnSpc>
                          <a:spcPct val="107000"/>
                        </a:lnSpc>
                        <a:spcAft>
                          <a:spcPts val="0"/>
                        </a:spcAft>
                      </a:pPr>
                      <a:r>
                        <a:rPr lang="pl-PL" sz="1000" dirty="0">
                          <a:effectLst/>
                          <a:latin typeface="Bahnschrift" panose="020B0502040204020203" pitchFamily="34" charset="0"/>
                        </a:rPr>
                        <a:t>Osoba</a:t>
                      </a:r>
                      <a:endParaRPr lang="pl-PL" sz="100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nchor="ctr">
                    <a:lnL>
                      <a:noFill/>
                    </a:lnL>
                    <a:lnR>
                      <a:noFill/>
                    </a:lnR>
                    <a:lnT w="25400" cmpd="sng">
                      <a:noFill/>
                    </a:lnT>
                    <a:lnB w="25400" cmpd="sng">
                      <a:noFill/>
                    </a:lnB>
                    <a:lnTlToBr w="12700" cmpd="sng">
                      <a:noFill/>
                      <a:prstDash val="solid"/>
                    </a:lnTlToBr>
                    <a:lnBlToTr w="12700" cmpd="sng">
                      <a:noFill/>
                      <a:prstDash val="solid"/>
                    </a:lnBlToTr>
                    <a:solidFill>
                      <a:schemeClr val="accent2">
                        <a:lumMod val="50000"/>
                      </a:schemeClr>
                    </a:solidFill>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963264328"/>
                  </a:ext>
                </a:extLst>
              </a:tr>
              <a:tr h="359745">
                <a:tc vMerge="1">
                  <a:txBody>
                    <a:bodyPr/>
                    <a:lstStyle/>
                    <a:p>
                      <a:endParaRPr lang="pl-PL"/>
                    </a:p>
                  </a:txBody>
                  <a:tcPr/>
                </a:tc>
                <a:tc>
                  <a:txBody>
                    <a:bodyPr/>
                    <a:lstStyle/>
                    <a:p>
                      <a:pPr algn="ctr">
                        <a:lnSpc>
                          <a:spcPct val="107000"/>
                        </a:lnSpc>
                        <a:spcAft>
                          <a:spcPts val="0"/>
                        </a:spcAft>
                      </a:pPr>
                      <a:r>
                        <a:rPr lang="pl-PL" sz="1000" dirty="0">
                          <a:effectLst/>
                          <a:latin typeface="Bahnschrift" panose="020B0502040204020203" pitchFamily="34" charset="0"/>
                        </a:rPr>
                        <a:t>Magdalena Kalisz</a:t>
                      </a:r>
                      <a:endParaRPr lang="pl-PL" sz="100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nchor="ctr">
                    <a:lnL w="25400" cmpd="sng">
                      <a:noFill/>
                    </a:lnL>
                    <a:lnR>
                      <a:noFill/>
                    </a:lnR>
                    <a:lnT w="25400" cmpd="sng">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dirty="0">
                          <a:effectLst/>
                          <a:latin typeface="Bahnschrift" panose="020B0502040204020203" pitchFamily="34" charset="0"/>
                        </a:rPr>
                        <a:t>Adam Bajguz</a:t>
                      </a:r>
                      <a:endParaRPr lang="pl-PL" sz="100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nchor="ctr">
                    <a:lnL>
                      <a:noFill/>
                    </a:lnL>
                    <a:lnR>
                      <a:noFill/>
                    </a:lnR>
                    <a:lnT w="25400" cmpd="sng">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dirty="0">
                          <a:effectLst/>
                          <a:latin typeface="Bahnschrift" panose="020B0502040204020203" pitchFamily="34" charset="0"/>
                        </a:rPr>
                        <a:t>Michał Kierzkowski</a:t>
                      </a:r>
                      <a:endParaRPr lang="pl-PL" sz="100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nchor="ctr">
                    <a:lnL>
                      <a:noFill/>
                    </a:lnL>
                    <a:lnR>
                      <a:noFill/>
                    </a:lnR>
                    <a:lnT w="25400" cmpd="sng">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47399022"/>
                  </a:ext>
                </a:extLst>
              </a:tr>
              <a:tr h="175802">
                <a:tc gridSpan="4">
                  <a:txBody>
                    <a:bodyPr/>
                    <a:lstStyle/>
                    <a:p>
                      <a:pPr algn="ctr">
                        <a:lnSpc>
                          <a:spcPct val="107000"/>
                        </a:lnSpc>
                        <a:spcAft>
                          <a:spcPts val="0"/>
                        </a:spcAft>
                      </a:pPr>
                      <a:r>
                        <a:rPr lang="pl-PL" sz="1000" dirty="0">
                          <a:effectLst/>
                          <a:latin typeface="Bahnschrift" panose="020B0502040204020203" pitchFamily="34" charset="0"/>
                        </a:rPr>
                        <a:t>OGÓLNE</a:t>
                      </a:r>
                      <a:endParaRPr lang="pl-PL" sz="100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w="25400" cmpd="sng">
                      <a:noFill/>
                    </a:lnT>
                    <a:lnB>
                      <a:noFill/>
                    </a:lnB>
                    <a:lnTlToBr w="12700" cmpd="sng">
                      <a:noFill/>
                      <a:prstDash val="solid"/>
                    </a:lnTlToBr>
                    <a:lnBlToTr w="12700" cmpd="sng">
                      <a:noFill/>
                      <a:prstDash val="solid"/>
                    </a:lnBlToTr>
                    <a:solidFill>
                      <a:schemeClr val="accent2">
                        <a:lumMod val="50000"/>
                      </a:schemeClr>
                    </a:solidFill>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331128706"/>
                  </a:ext>
                </a:extLst>
              </a:tr>
              <a:tr h="175802">
                <a:tc>
                  <a:txBody>
                    <a:bodyPr/>
                    <a:lstStyle/>
                    <a:p>
                      <a:pPr algn="r">
                        <a:lnSpc>
                          <a:spcPct val="107000"/>
                        </a:lnSpc>
                        <a:spcAft>
                          <a:spcPts val="0"/>
                        </a:spcAft>
                      </a:pPr>
                      <a:r>
                        <a:rPr lang="pl-PL" sz="1000" b="0" dirty="0">
                          <a:effectLst/>
                          <a:latin typeface="Bahnschrift" panose="020B0502040204020203" pitchFamily="34" charset="0"/>
                        </a:rPr>
                        <a:t>Zaprojektowanie bazy danych</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69154778"/>
                  </a:ext>
                </a:extLst>
              </a:tr>
              <a:tr h="359745">
                <a:tc>
                  <a:txBody>
                    <a:bodyPr/>
                    <a:lstStyle/>
                    <a:p>
                      <a:pPr algn="r">
                        <a:lnSpc>
                          <a:spcPct val="107000"/>
                        </a:lnSpc>
                        <a:spcAft>
                          <a:spcPts val="0"/>
                        </a:spcAft>
                      </a:pPr>
                      <a:r>
                        <a:rPr lang="pl-PL" sz="1000" b="0" dirty="0">
                          <a:effectLst/>
                          <a:latin typeface="Bahnschrift" panose="020B0502040204020203" pitchFamily="34" charset="0"/>
                        </a:rPr>
                        <a:t>Utworzenie i skonfigurowanie rozwiązania (projektów w aplikacji)</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299129061"/>
                  </a:ext>
                </a:extLst>
              </a:tr>
              <a:tr h="175802">
                <a:tc>
                  <a:txBody>
                    <a:bodyPr/>
                    <a:lstStyle/>
                    <a:p>
                      <a:pPr algn="r">
                        <a:lnSpc>
                          <a:spcPct val="107000"/>
                        </a:lnSpc>
                        <a:spcAft>
                          <a:spcPts val="0"/>
                        </a:spcAft>
                      </a:pPr>
                      <a:r>
                        <a:rPr lang="pl-PL" sz="1000" b="0" dirty="0">
                          <a:effectLst/>
                          <a:latin typeface="Bahnschrift" panose="020B0502040204020203" pitchFamily="34" charset="0"/>
                        </a:rPr>
                        <a:t>Utworzenie prezentacji wzorców</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68849495"/>
                  </a:ext>
                </a:extLst>
              </a:tr>
              <a:tr h="175802">
                <a:tc>
                  <a:txBody>
                    <a:bodyPr/>
                    <a:lstStyle/>
                    <a:p>
                      <a:pPr algn="r">
                        <a:lnSpc>
                          <a:spcPct val="107000"/>
                        </a:lnSpc>
                        <a:spcAft>
                          <a:spcPts val="0"/>
                        </a:spcAft>
                      </a:pPr>
                      <a:r>
                        <a:rPr lang="pl-PL" sz="1000" b="0">
                          <a:effectLst/>
                          <a:latin typeface="Bahnschrift" panose="020B0502040204020203" pitchFamily="34" charset="0"/>
                        </a:rPr>
                        <a:t>Utworzenie końcowej dokumentacji</a:t>
                      </a:r>
                      <a:endParaRPr lang="pl-PL" sz="1000" b="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64060048"/>
                  </a:ext>
                </a:extLst>
              </a:tr>
              <a:tr h="175802">
                <a:tc>
                  <a:txBody>
                    <a:bodyPr/>
                    <a:lstStyle/>
                    <a:p>
                      <a:pPr algn="r">
                        <a:lnSpc>
                          <a:spcPct val="107000"/>
                        </a:lnSpc>
                        <a:spcAft>
                          <a:spcPts val="0"/>
                        </a:spcAft>
                      </a:pPr>
                      <a:r>
                        <a:rPr lang="pl-PL" sz="1000" b="0" dirty="0">
                          <a:effectLst/>
                          <a:latin typeface="Bahnschrift" panose="020B0502040204020203" pitchFamily="34" charset="0"/>
                        </a:rPr>
                        <a:t>Utworzenie ikony aplikacji</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681115282"/>
                  </a:ext>
                </a:extLst>
              </a:tr>
              <a:tr h="175802">
                <a:tc>
                  <a:txBody>
                    <a:bodyPr/>
                    <a:lstStyle/>
                    <a:p>
                      <a:pPr algn="r">
                        <a:lnSpc>
                          <a:spcPct val="107000"/>
                        </a:lnSpc>
                        <a:spcAft>
                          <a:spcPts val="0"/>
                        </a:spcAft>
                      </a:pPr>
                      <a:r>
                        <a:rPr lang="pl-PL" sz="1000" b="0" dirty="0">
                          <a:effectLst/>
                          <a:latin typeface="Bahnschrift" panose="020B0502040204020203" pitchFamily="34" charset="0"/>
                        </a:rPr>
                        <a:t>Utworzenie map kodu</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72901129"/>
                  </a:ext>
                </a:extLst>
              </a:tr>
              <a:tr h="175802">
                <a:tc>
                  <a:txBody>
                    <a:bodyPr/>
                    <a:lstStyle/>
                    <a:p>
                      <a:pPr algn="r">
                        <a:lnSpc>
                          <a:spcPct val="107000"/>
                        </a:lnSpc>
                        <a:spcAft>
                          <a:spcPts val="0"/>
                        </a:spcAft>
                      </a:pPr>
                      <a:r>
                        <a:rPr lang="pl-PL" sz="1000" b="0" dirty="0">
                          <a:effectLst/>
                          <a:latin typeface="Bahnschrift" panose="020B0502040204020203" pitchFamily="34" charset="0"/>
                        </a:rPr>
                        <a:t>Stworzenie diagramów klas</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2630329"/>
                  </a:ext>
                </a:extLst>
              </a:tr>
              <a:tr h="181259">
                <a:tc gridSpan="4">
                  <a:txBody>
                    <a:bodyPr/>
                    <a:lstStyle/>
                    <a:p>
                      <a:pPr algn="ctr">
                        <a:lnSpc>
                          <a:spcPct val="107000"/>
                        </a:lnSpc>
                        <a:spcAft>
                          <a:spcPts val="0"/>
                        </a:spcAft>
                      </a:pPr>
                      <a:r>
                        <a:rPr lang="pl-PL" sz="1000" dirty="0">
                          <a:effectLst/>
                          <a:latin typeface="Bahnschrift" panose="020B0502040204020203" pitchFamily="34" charset="0"/>
                        </a:rPr>
                        <a:t>BACKEND</a:t>
                      </a:r>
                      <a:endParaRPr lang="pl-PL" sz="100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50000"/>
                      </a:schemeClr>
                    </a:solidFill>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700141651"/>
                  </a:ext>
                </a:extLst>
              </a:tr>
              <a:tr h="175802">
                <a:tc>
                  <a:txBody>
                    <a:bodyPr/>
                    <a:lstStyle/>
                    <a:p>
                      <a:pPr algn="r">
                        <a:lnSpc>
                          <a:spcPct val="107000"/>
                        </a:lnSpc>
                        <a:spcAft>
                          <a:spcPts val="0"/>
                        </a:spcAft>
                      </a:pPr>
                      <a:r>
                        <a:rPr lang="pl-PL" sz="1000" b="0" dirty="0">
                          <a:effectLst/>
                          <a:latin typeface="Bahnschrift" panose="020B0502040204020203" pitchFamily="34" charset="0"/>
                        </a:rPr>
                        <a:t>Utworzenie prezenterów</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884685767"/>
                  </a:ext>
                </a:extLst>
              </a:tr>
              <a:tr h="175802">
                <a:tc>
                  <a:txBody>
                    <a:bodyPr/>
                    <a:lstStyle/>
                    <a:p>
                      <a:pPr algn="r">
                        <a:lnSpc>
                          <a:spcPct val="107000"/>
                        </a:lnSpc>
                        <a:spcAft>
                          <a:spcPts val="0"/>
                        </a:spcAft>
                      </a:pPr>
                      <a:r>
                        <a:rPr lang="pl-PL" sz="1000" b="0">
                          <a:effectLst/>
                          <a:latin typeface="Bahnschrift" panose="020B0502040204020203" pitchFamily="34" charset="0"/>
                        </a:rPr>
                        <a:t>Pomoc przy tworzeniu prezenterów</a:t>
                      </a:r>
                      <a:endParaRPr lang="pl-PL" sz="1000" b="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266159614"/>
                  </a:ext>
                </a:extLst>
              </a:tr>
              <a:tr h="175802">
                <a:tc>
                  <a:txBody>
                    <a:bodyPr/>
                    <a:lstStyle/>
                    <a:p>
                      <a:pPr algn="r">
                        <a:lnSpc>
                          <a:spcPct val="107000"/>
                        </a:lnSpc>
                        <a:spcAft>
                          <a:spcPts val="0"/>
                        </a:spcAft>
                      </a:pPr>
                      <a:r>
                        <a:rPr lang="pl-PL" sz="1000" b="0" dirty="0">
                          <a:effectLst/>
                          <a:latin typeface="Bahnschrift" panose="020B0502040204020203" pitchFamily="34" charset="0"/>
                        </a:rPr>
                        <a:t>Utworzenie modeli bazy danych</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12140270"/>
                  </a:ext>
                </a:extLst>
              </a:tr>
              <a:tr h="359745">
                <a:tc>
                  <a:txBody>
                    <a:bodyPr/>
                    <a:lstStyle/>
                    <a:p>
                      <a:pPr algn="r">
                        <a:lnSpc>
                          <a:spcPct val="107000"/>
                        </a:lnSpc>
                        <a:spcAft>
                          <a:spcPts val="0"/>
                        </a:spcAft>
                      </a:pPr>
                      <a:r>
                        <a:rPr lang="pl-PL" sz="1000" b="0">
                          <a:effectLst/>
                          <a:latin typeface="Bahnschrift" panose="020B0502040204020203" pitchFamily="34" charset="0"/>
                        </a:rPr>
                        <a:t>Implementacja dostępu do bazy danych</a:t>
                      </a:r>
                      <a:endParaRPr lang="pl-PL" sz="1000" b="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82666804"/>
                  </a:ext>
                </a:extLst>
              </a:tr>
              <a:tr h="543687">
                <a:tc>
                  <a:txBody>
                    <a:bodyPr/>
                    <a:lstStyle/>
                    <a:p>
                      <a:pPr algn="r">
                        <a:lnSpc>
                          <a:spcPct val="107000"/>
                        </a:lnSpc>
                        <a:spcAft>
                          <a:spcPts val="0"/>
                        </a:spcAft>
                      </a:pPr>
                      <a:r>
                        <a:rPr lang="pl-PL" sz="1000" b="0" dirty="0">
                          <a:effectLst/>
                          <a:latin typeface="Bahnschrift" panose="020B0502040204020203" pitchFamily="34" charset="0"/>
                        </a:rPr>
                        <a:t>Implementacja repozytoriów, CQRS tworzących dodatkową warstwę abstrakcji w MVP</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a:effectLst/>
                          <a:latin typeface="Bahnschrift" panose="020B0502040204020203" pitchFamily="34" charset="0"/>
                        </a:rPr>
                        <a:t>+</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100336890"/>
                  </a:ext>
                </a:extLst>
              </a:tr>
              <a:tr h="359745">
                <a:tc>
                  <a:txBody>
                    <a:bodyPr/>
                    <a:lstStyle/>
                    <a:p>
                      <a:pPr algn="r">
                        <a:lnSpc>
                          <a:spcPct val="107000"/>
                        </a:lnSpc>
                        <a:spcAft>
                          <a:spcPts val="0"/>
                        </a:spcAft>
                      </a:pPr>
                      <a:r>
                        <a:rPr lang="pl-PL" sz="1000" b="0" dirty="0">
                          <a:effectLst/>
                          <a:latin typeface="Bahnschrift" panose="020B0502040204020203" pitchFamily="34" charset="0"/>
                        </a:rPr>
                        <a:t>Stworzenie pozostałych części </a:t>
                      </a:r>
                      <a:r>
                        <a:rPr lang="pl-PL" sz="1000" b="0" dirty="0" err="1">
                          <a:effectLst/>
                          <a:latin typeface="Bahnschrift" panose="020B0502040204020203" pitchFamily="34" charset="0"/>
                        </a:rPr>
                        <a:t>backendu</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50985256"/>
                  </a:ext>
                </a:extLst>
              </a:tr>
              <a:tr h="175802">
                <a:tc gridSpan="4">
                  <a:txBody>
                    <a:bodyPr/>
                    <a:lstStyle/>
                    <a:p>
                      <a:pPr algn="ctr">
                        <a:lnSpc>
                          <a:spcPct val="107000"/>
                        </a:lnSpc>
                        <a:spcAft>
                          <a:spcPts val="0"/>
                        </a:spcAft>
                      </a:pPr>
                      <a:r>
                        <a:rPr lang="pl-PL" sz="1000" dirty="0">
                          <a:effectLst/>
                          <a:latin typeface="Bahnschrift" panose="020B0502040204020203" pitchFamily="34" charset="0"/>
                        </a:rPr>
                        <a:t>FRONTEND (strony w aplikacji, widok szczegółów, edycji, dodawania itp.)</a:t>
                      </a:r>
                      <a:endParaRPr lang="pl-PL" sz="100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50000"/>
                      </a:schemeClr>
                    </a:solidFill>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4151728914"/>
                  </a:ext>
                </a:extLst>
              </a:tr>
              <a:tr h="175802">
                <a:tc>
                  <a:txBody>
                    <a:bodyPr/>
                    <a:lstStyle/>
                    <a:p>
                      <a:pPr algn="r">
                        <a:lnSpc>
                          <a:spcPct val="107000"/>
                        </a:lnSpc>
                        <a:spcAft>
                          <a:spcPts val="0"/>
                        </a:spcAft>
                      </a:pPr>
                      <a:r>
                        <a:rPr lang="pl-PL" sz="1000" b="0" dirty="0">
                          <a:effectLst/>
                          <a:latin typeface="Bahnschrift" panose="020B0502040204020203" pitchFamily="34" charset="0"/>
                        </a:rPr>
                        <a:t>Utworzenie nawigacji</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850879209"/>
                  </a:ext>
                </a:extLst>
              </a:tr>
              <a:tr h="175802">
                <a:tc>
                  <a:txBody>
                    <a:bodyPr/>
                    <a:lstStyle/>
                    <a:p>
                      <a:pPr algn="r">
                        <a:lnSpc>
                          <a:spcPct val="107000"/>
                        </a:lnSpc>
                        <a:spcAft>
                          <a:spcPts val="0"/>
                        </a:spcAft>
                      </a:pPr>
                      <a:r>
                        <a:rPr lang="pl-PL" sz="1000" b="0" dirty="0">
                          <a:effectLst/>
                          <a:latin typeface="Bahnschrift" panose="020B0502040204020203" pitchFamily="34" charset="0"/>
                        </a:rPr>
                        <a:t>Utworzenie stron utworu</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35175132"/>
                  </a:ext>
                </a:extLst>
              </a:tr>
              <a:tr h="175802">
                <a:tc>
                  <a:txBody>
                    <a:bodyPr/>
                    <a:lstStyle/>
                    <a:p>
                      <a:pPr algn="r">
                        <a:lnSpc>
                          <a:spcPct val="107000"/>
                        </a:lnSpc>
                        <a:spcAft>
                          <a:spcPts val="0"/>
                        </a:spcAft>
                      </a:pPr>
                      <a:r>
                        <a:rPr lang="pl-PL" sz="1000" b="0" dirty="0">
                          <a:effectLst/>
                          <a:latin typeface="Bahnschrift" panose="020B0502040204020203" pitchFamily="34" charset="0"/>
                        </a:rPr>
                        <a:t>Utworzenie stron albumu</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453687846"/>
                  </a:ext>
                </a:extLst>
              </a:tr>
              <a:tr h="175802">
                <a:tc>
                  <a:txBody>
                    <a:bodyPr/>
                    <a:lstStyle/>
                    <a:p>
                      <a:pPr algn="r">
                        <a:lnSpc>
                          <a:spcPct val="107000"/>
                        </a:lnSpc>
                        <a:spcAft>
                          <a:spcPts val="0"/>
                        </a:spcAft>
                      </a:pPr>
                      <a:r>
                        <a:rPr lang="pl-PL" sz="1000" b="0">
                          <a:effectLst/>
                          <a:latin typeface="Bahnschrift" panose="020B0502040204020203" pitchFamily="34" charset="0"/>
                        </a:rPr>
                        <a:t>Utworzenie stron zespołu</a:t>
                      </a:r>
                      <a:endParaRPr lang="pl-PL" sz="1000" b="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324497509"/>
                  </a:ext>
                </a:extLst>
              </a:tr>
              <a:tr h="175802">
                <a:tc>
                  <a:txBody>
                    <a:bodyPr/>
                    <a:lstStyle/>
                    <a:p>
                      <a:pPr algn="r">
                        <a:lnSpc>
                          <a:spcPct val="107000"/>
                        </a:lnSpc>
                        <a:spcAft>
                          <a:spcPts val="0"/>
                        </a:spcAft>
                      </a:pPr>
                      <a:r>
                        <a:rPr lang="pl-PL" sz="1000" b="0">
                          <a:effectLst/>
                          <a:latin typeface="Bahnschrift" panose="020B0502040204020203" pitchFamily="34" charset="0"/>
                        </a:rPr>
                        <a:t>Utworzenie stron playlisty</a:t>
                      </a:r>
                      <a:endParaRPr lang="pl-PL" sz="1000" b="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687841683"/>
                  </a:ext>
                </a:extLst>
              </a:tr>
              <a:tr h="175802">
                <a:tc>
                  <a:txBody>
                    <a:bodyPr/>
                    <a:lstStyle/>
                    <a:p>
                      <a:pPr algn="r">
                        <a:lnSpc>
                          <a:spcPct val="107000"/>
                        </a:lnSpc>
                        <a:spcAft>
                          <a:spcPts val="0"/>
                        </a:spcAft>
                      </a:pPr>
                      <a:r>
                        <a:rPr lang="pl-PL" sz="1000" b="0">
                          <a:effectLst/>
                          <a:latin typeface="Bahnschrift" panose="020B0502040204020203" pitchFamily="34" charset="0"/>
                        </a:rPr>
                        <a:t>Utworzenie stron gatunku</a:t>
                      </a:r>
                      <a:endParaRPr lang="pl-PL" sz="1000" b="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664557437"/>
                  </a:ext>
                </a:extLst>
              </a:tr>
              <a:tr h="175802">
                <a:tc>
                  <a:txBody>
                    <a:bodyPr/>
                    <a:lstStyle/>
                    <a:p>
                      <a:pPr algn="r">
                        <a:lnSpc>
                          <a:spcPct val="107000"/>
                        </a:lnSpc>
                        <a:spcAft>
                          <a:spcPts val="0"/>
                        </a:spcAft>
                      </a:pPr>
                      <a:r>
                        <a:rPr lang="pl-PL" sz="1000" b="0" dirty="0">
                          <a:effectLst/>
                          <a:latin typeface="Bahnschrift" panose="020B0502040204020203" pitchFamily="34" charset="0"/>
                        </a:rPr>
                        <a:t>Utworzenie stron artysty</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974255347"/>
                  </a:ext>
                </a:extLst>
              </a:tr>
              <a:tr h="175802">
                <a:tc>
                  <a:txBody>
                    <a:bodyPr/>
                    <a:lstStyle/>
                    <a:p>
                      <a:pPr algn="r">
                        <a:lnSpc>
                          <a:spcPct val="107000"/>
                        </a:lnSpc>
                        <a:spcAft>
                          <a:spcPts val="0"/>
                        </a:spcAft>
                      </a:pPr>
                      <a:r>
                        <a:rPr lang="pl-PL" sz="1000" b="0">
                          <a:effectLst/>
                          <a:latin typeface="Bahnschrift" panose="020B0502040204020203" pitchFamily="34" charset="0"/>
                        </a:rPr>
                        <a:t>Utworzenie strony kolejki odtwarzania</a:t>
                      </a:r>
                      <a:endParaRPr lang="pl-PL" sz="1000" b="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000" b="1" dirty="0">
                          <a:effectLst/>
                          <a:latin typeface="Bahnschrift" panose="020B0502040204020203" pitchFamily="34" charset="0"/>
                        </a:rPr>
                        <a:t> </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794697120"/>
                  </a:ext>
                </a:extLst>
              </a:tr>
              <a:tr h="359745">
                <a:tc>
                  <a:txBody>
                    <a:bodyPr/>
                    <a:lstStyle/>
                    <a:p>
                      <a:pPr algn="r">
                        <a:lnSpc>
                          <a:spcPct val="107000"/>
                        </a:lnSpc>
                        <a:spcAft>
                          <a:spcPts val="0"/>
                        </a:spcAft>
                      </a:pPr>
                      <a:r>
                        <a:rPr lang="pl-PL" sz="1000" b="0" dirty="0">
                          <a:effectLst/>
                          <a:latin typeface="Bahnschrift" panose="020B0502040204020203" pitchFamily="34" charset="0"/>
                        </a:rPr>
                        <a:t>Utworzenie odtwarzacza i jego integracja z bazą</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000" b="1">
                          <a:effectLst/>
                          <a:latin typeface="Bahnschrift" panose="020B0502040204020203" pitchFamily="34" charset="0"/>
                        </a:rPr>
                        <a:t>+</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a:effectLst/>
                          <a:latin typeface="Bahnschrift" panose="020B0502040204020203" pitchFamily="34" charset="0"/>
                        </a:rPr>
                        <a:t> </a:t>
                      </a:r>
                      <a:endParaRPr lang="pl-PL" sz="1000" b="1">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000" b="1" dirty="0">
                          <a:effectLst/>
                          <a:latin typeface="Bahnschrift" panose="020B0502040204020203" pitchFamily="34" charset="0"/>
                        </a:rPr>
                        <a:t>+</a:t>
                      </a:r>
                      <a:endParaRPr lang="pl-PL" sz="1000" b="1"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01278068"/>
                  </a:ext>
                </a:extLst>
              </a:tr>
              <a:tr h="175802">
                <a:tc gridSpan="4">
                  <a:txBody>
                    <a:bodyPr/>
                    <a:lstStyle/>
                    <a:p>
                      <a:pPr algn="ctr">
                        <a:lnSpc>
                          <a:spcPct val="107000"/>
                        </a:lnSpc>
                        <a:spcAft>
                          <a:spcPts val="0"/>
                        </a:spcAft>
                      </a:pPr>
                      <a:r>
                        <a:rPr lang="pl-PL" sz="1000" dirty="0">
                          <a:effectLst/>
                          <a:latin typeface="Bahnschrift" panose="020B0502040204020203" pitchFamily="34" charset="0"/>
                        </a:rPr>
                        <a:t>TESTOWANIE APLIKACJI</a:t>
                      </a:r>
                      <a:endParaRPr lang="pl-PL" sz="100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solidFill>
                      <a:schemeClr val="accent2">
                        <a:lumMod val="50000"/>
                      </a:schemeClr>
                    </a:solidFill>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432915671"/>
                  </a:ext>
                </a:extLst>
              </a:tr>
              <a:tr h="175802">
                <a:tc>
                  <a:txBody>
                    <a:bodyPr/>
                    <a:lstStyle/>
                    <a:p>
                      <a:pPr algn="r">
                        <a:lnSpc>
                          <a:spcPct val="107000"/>
                        </a:lnSpc>
                        <a:spcAft>
                          <a:spcPts val="0"/>
                        </a:spcAft>
                      </a:pPr>
                      <a:r>
                        <a:rPr lang="pl-PL" sz="1000" b="0" dirty="0">
                          <a:effectLst/>
                          <a:latin typeface="Bahnschrift" panose="020B0502040204020203" pitchFamily="34" charset="0"/>
                        </a:rPr>
                        <a:t>Testowanie </a:t>
                      </a:r>
                      <a:r>
                        <a:rPr lang="pl-PL" sz="1000" b="0" dirty="0" err="1">
                          <a:effectLst/>
                          <a:latin typeface="Bahnschrift" panose="020B0502040204020203" pitchFamily="34" charset="0"/>
                        </a:rPr>
                        <a:t>backendu</a:t>
                      </a:r>
                      <a:r>
                        <a:rPr lang="pl-PL" sz="1000" b="0" dirty="0">
                          <a:effectLst/>
                          <a:latin typeface="Bahnschrift" panose="020B0502040204020203" pitchFamily="34" charset="0"/>
                        </a:rPr>
                        <a:t> i bazy danych</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100" b="1" dirty="0">
                          <a:effectLst/>
                          <a:latin typeface="Calibri" panose="020F0502020204030204" pitchFamily="34" charset="0"/>
                          <a:ea typeface="Times New Roman" panose="02020603050405020304" pitchFamily="18" charset="0"/>
                          <a:cs typeface="Times New Roman" panose="02020603050405020304" pitchFamily="18" charset="0"/>
                        </a:rPr>
                        <a:t>+</a:t>
                      </a:r>
                      <a:endParaRPr lang="pl-PL"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1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pl-PL"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lnSpc>
                          <a:spcPct val="107000"/>
                        </a:lnSpc>
                        <a:spcAft>
                          <a:spcPts val="0"/>
                        </a:spcAft>
                      </a:pPr>
                      <a:r>
                        <a:rPr lang="pl-PL" sz="1100" b="1">
                          <a:effectLst/>
                          <a:latin typeface="Calibri" panose="020F0502020204030204" pitchFamily="34" charset="0"/>
                          <a:ea typeface="Times New Roman" panose="02020603050405020304" pitchFamily="18" charset="0"/>
                          <a:cs typeface="Times New Roman" panose="02020603050405020304" pitchFamily="18" charset="0"/>
                        </a:rPr>
                        <a:t> </a:t>
                      </a:r>
                      <a:endParaRPr lang="pl-PL"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73725851"/>
                  </a:ext>
                </a:extLst>
              </a:tr>
              <a:tr h="175802">
                <a:tc>
                  <a:txBody>
                    <a:bodyPr/>
                    <a:lstStyle/>
                    <a:p>
                      <a:pPr algn="r">
                        <a:lnSpc>
                          <a:spcPct val="107000"/>
                        </a:lnSpc>
                        <a:spcAft>
                          <a:spcPts val="0"/>
                        </a:spcAft>
                      </a:pPr>
                      <a:r>
                        <a:rPr lang="pl-PL" sz="1000" b="0" dirty="0">
                          <a:effectLst/>
                          <a:latin typeface="Bahnschrift" panose="020B0502040204020203" pitchFamily="34" charset="0"/>
                        </a:rPr>
                        <a:t>Testowanie aplikacji (działania stron) </a:t>
                      </a:r>
                      <a:endParaRPr lang="pl-PL" sz="1000" b="0" dirty="0">
                        <a:effectLst/>
                        <a:latin typeface="Bahnschrift" panose="020B0502040204020203" pitchFamily="34" charset="0"/>
                        <a:ea typeface="Times New Roman" panose="02020603050405020304" pitchFamily="18" charset="0"/>
                        <a:cs typeface="Times New Roman" panose="02020603050405020304" pitchFamily="18" charset="0"/>
                      </a:endParaRPr>
                    </a:p>
                  </a:txBody>
                  <a:tcPr marL="46573" marR="46573" marT="0" marB="0">
                    <a:lnL>
                      <a:noFill/>
                    </a:lnL>
                    <a:lnR>
                      <a:noFill/>
                    </a:lnR>
                    <a:lnT>
                      <a:noFill/>
                    </a:lnT>
                    <a:lnB w="25400" cmpd="sng">
                      <a:noFill/>
                    </a:lnB>
                    <a:lnTlToBr w="12700" cmpd="sng">
                      <a:noFill/>
                      <a:prstDash val="solid"/>
                    </a:lnTlToBr>
                    <a:lnBlToTr w="12700" cmpd="sng">
                      <a:noFill/>
                      <a:prstDash val="solid"/>
                    </a:lnBlToTr>
                  </a:tcPr>
                </a:tc>
                <a:tc>
                  <a:txBody>
                    <a:bodyPr/>
                    <a:lstStyle/>
                    <a:p>
                      <a:pPr algn="ctr">
                        <a:lnSpc>
                          <a:spcPct val="107000"/>
                        </a:lnSpc>
                        <a:spcAft>
                          <a:spcPts val="0"/>
                        </a:spcAft>
                      </a:pPr>
                      <a:r>
                        <a:rPr lang="pl-PL" sz="1100" b="1">
                          <a:effectLst/>
                          <a:latin typeface="Calibri" panose="020F0502020204030204" pitchFamily="34" charset="0"/>
                          <a:ea typeface="Times New Roman" panose="02020603050405020304" pitchFamily="18" charset="0"/>
                          <a:cs typeface="Times New Roman" panose="02020603050405020304" pitchFamily="18" charset="0"/>
                        </a:rPr>
                        <a:t> </a:t>
                      </a:r>
                      <a:endParaRPr lang="pl-PL"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254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1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pl-PL"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254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07000"/>
                        </a:lnSpc>
                        <a:spcAft>
                          <a:spcPts val="0"/>
                        </a:spcAft>
                      </a:pPr>
                      <a:r>
                        <a:rPr lang="pl-PL" sz="1100" b="1" dirty="0">
                          <a:effectLst/>
                          <a:latin typeface="Calibri" panose="020F0502020204030204" pitchFamily="34" charset="0"/>
                          <a:ea typeface="Times New Roman" panose="02020603050405020304" pitchFamily="18" charset="0"/>
                          <a:cs typeface="Times New Roman" panose="02020603050405020304" pitchFamily="18" charset="0"/>
                        </a:rPr>
                        <a:t>+</a:t>
                      </a:r>
                      <a:endParaRPr lang="pl-PL"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254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27100307"/>
                  </a:ext>
                </a:extLst>
              </a:tr>
            </a:tbl>
          </a:graphicData>
        </a:graphic>
      </p:graphicFrame>
      <p:sp>
        <p:nvSpPr>
          <p:cNvPr id="10" name="Symbol zastępczy numeru slajdu 9">
            <a:extLst>
              <a:ext uri="{FF2B5EF4-FFF2-40B4-BE49-F238E27FC236}">
                <a16:creationId xmlns:a16="http://schemas.microsoft.com/office/drawing/2014/main" id="{5EFF10BC-1E27-49E7-86AE-89375259F5D1}"/>
              </a:ext>
            </a:extLst>
          </p:cNvPr>
          <p:cNvSpPr>
            <a:spLocks noGrp="1"/>
          </p:cNvSpPr>
          <p:nvPr>
            <p:ph type="sldNum" sz="quarter" idx="12"/>
          </p:nvPr>
        </p:nvSpPr>
        <p:spPr/>
        <p:txBody>
          <a:bodyPr/>
          <a:lstStyle/>
          <a:p>
            <a:fld id="{33979954-1C35-43C8-A4B6-E490D3E8D2EE}" type="slidenum">
              <a:rPr lang="pl-PL" smtClean="0"/>
              <a:t>26</a:t>
            </a:fld>
            <a:endParaRPr lang="pl-PL"/>
          </a:p>
        </p:txBody>
      </p:sp>
      <p:sp>
        <p:nvSpPr>
          <p:cNvPr id="11" name="Symbol zastępczy numeru slajdu 12">
            <a:extLst>
              <a:ext uri="{FF2B5EF4-FFF2-40B4-BE49-F238E27FC236}">
                <a16:creationId xmlns:a16="http://schemas.microsoft.com/office/drawing/2014/main" id="{0E6D82C8-EEA3-44EF-859A-B02AA8475B77}"/>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1550335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1951368" cy="1325562"/>
          </a:xfrm>
        </p:spPr>
        <p:txBody>
          <a:bodyPr/>
          <a:lstStyle/>
          <a:p>
            <a:r>
              <a:rPr lang="pl-PL" b="1" cap="small" dirty="0">
                <a:latin typeface="Bahnschrift" panose="020B0502040204020203" pitchFamily="34" charset="0"/>
              </a:rPr>
              <a:t>Podsumowanie</a:t>
            </a:r>
            <a:endParaRPr lang="pl-PL" dirty="0">
              <a:latin typeface="Bahnschrift" panose="020B0502040204020203" pitchFamily="34" charset="0"/>
            </a:endParaRPr>
          </a:p>
        </p:txBody>
      </p:sp>
      <p:sp>
        <p:nvSpPr>
          <p:cNvPr id="3" name="Prostokąt 2">
            <a:extLst>
              <a:ext uri="{FF2B5EF4-FFF2-40B4-BE49-F238E27FC236}">
                <a16:creationId xmlns:a16="http://schemas.microsoft.com/office/drawing/2014/main" id="{D026E30B-E062-40A2-B523-194863C345F3}"/>
              </a:ext>
            </a:extLst>
          </p:cNvPr>
          <p:cNvSpPr/>
          <p:nvPr/>
        </p:nvSpPr>
        <p:spPr>
          <a:xfrm>
            <a:off x="193218" y="1579391"/>
            <a:ext cx="11914115" cy="3801041"/>
          </a:xfrm>
          <a:prstGeom prst="rect">
            <a:avLst/>
          </a:prstGeom>
        </p:spPr>
        <p:txBody>
          <a:bodyPr wrap="square">
            <a:spAutoFit/>
          </a:bodyPr>
          <a:lstStyle/>
          <a:p>
            <a:pPr marL="285750" lvl="0" indent="-285750">
              <a:spcAft>
                <a:spcPts val="600"/>
              </a:spcAft>
              <a:buFont typeface="Wingdings" panose="05000000000000000000" pitchFamily="2" charset="2"/>
              <a:buChar char="Ø"/>
            </a:pPr>
            <a:r>
              <a:rPr lang="pl-PL" dirty="0"/>
              <a:t>Zastosowane wzorce projektowe takie jak: CQRS, Repozytoria, MVP, </a:t>
            </a:r>
            <a:r>
              <a:rPr lang="pl-PL" dirty="0" err="1"/>
              <a:t>Private</a:t>
            </a:r>
            <a:r>
              <a:rPr lang="pl-PL" dirty="0"/>
              <a:t> Class Data pozwalają na łatwe dodanie kolejnych funkcjonalności do programu np. kont użytkownika.</a:t>
            </a:r>
          </a:p>
          <a:p>
            <a:pPr marL="285750" lvl="0" indent="-285750">
              <a:spcAft>
                <a:spcPts val="600"/>
              </a:spcAft>
              <a:buFont typeface="Wingdings" panose="05000000000000000000" pitchFamily="2" charset="2"/>
              <a:buChar char="Ø"/>
            </a:pPr>
            <a:r>
              <a:rPr lang="pl-PL" dirty="0"/>
              <a:t>Zastosowania wzorca MVP pozwala na łatwą rozbudowę prezenterów w celu dodania kolejnych funkcjonalności do stron.</a:t>
            </a:r>
          </a:p>
          <a:p>
            <a:pPr marL="285750" lvl="0" indent="-285750">
              <a:spcAft>
                <a:spcPts val="600"/>
              </a:spcAft>
              <a:buFont typeface="Wingdings" panose="05000000000000000000" pitchFamily="2" charset="2"/>
              <a:buChar char="Ø"/>
            </a:pPr>
            <a:r>
              <a:rPr lang="pl-PL" dirty="0"/>
              <a:t>Zastosowanie wzorca CQRS pozwala na rozszerzenie aplikacji o bardziej złożoną walidację podczas dodawania i edycji danych.</a:t>
            </a:r>
          </a:p>
          <a:p>
            <a:pPr marL="285750" lvl="0" indent="-285750">
              <a:spcAft>
                <a:spcPts val="600"/>
              </a:spcAft>
              <a:buFont typeface="Wingdings" panose="05000000000000000000" pitchFamily="2" charset="2"/>
              <a:buChar char="Ø"/>
            </a:pPr>
            <a:r>
              <a:rPr lang="pl-PL" dirty="0"/>
              <a:t>Sposób implementacji połączenia z bazą i jej obsługi umożliwia łatwą zmianę typu używanej bazy, a także uruchomienie i połączenie ze zdalną bazą danych działająca np. na platformie </a:t>
            </a:r>
            <a:r>
              <a:rPr lang="pl-PL" dirty="0" err="1"/>
              <a:t>Azure</a:t>
            </a:r>
            <a:r>
              <a:rPr lang="pl-PL" dirty="0"/>
              <a:t> lub własnym serwerze innym niż lokalny.</a:t>
            </a:r>
          </a:p>
          <a:p>
            <a:pPr marL="285750" lvl="0" indent="-285750">
              <a:spcAft>
                <a:spcPts val="600"/>
              </a:spcAft>
              <a:buFont typeface="Wingdings" panose="05000000000000000000" pitchFamily="2" charset="2"/>
              <a:buChar char="Ø"/>
            </a:pPr>
            <a:r>
              <a:rPr lang="pl-PL" dirty="0"/>
              <a:t>Obecna implementacja </a:t>
            </a:r>
            <a:r>
              <a:rPr lang="pl-PL" dirty="0" err="1"/>
              <a:t>loggera</a:t>
            </a:r>
            <a:r>
              <a:rPr lang="pl-PL" dirty="0"/>
              <a:t> (</a:t>
            </a:r>
            <a:r>
              <a:rPr lang="pl-PL" dirty="0" err="1"/>
              <a:t>NLogLogger</a:t>
            </a:r>
            <a:r>
              <a:rPr lang="pl-PL" dirty="0"/>
              <a:t>) pozwala na rozszerzenie jego funkcjonalności w taki sposób aby różnego typu logi były zapisywane w bazie danych, zamiast obecnego przeznaczenia </a:t>
            </a:r>
            <a:r>
              <a:rPr lang="pl-PL" dirty="0" err="1"/>
              <a:t>loggera</a:t>
            </a:r>
            <a:r>
              <a:rPr lang="pl-PL" dirty="0"/>
              <a:t> jako pomocy przy pisaniu programu, co ułatwiło by naprawianie błędów w programie pojawiających się podczas użytkowania przez użytkowników.</a:t>
            </a:r>
          </a:p>
          <a:p>
            <a:pPr marL="285750" lvl="0" indent="-285750">
              <a:spcAft>
                <a:spcPts val="600"/>
              </a:spcAft>
              <a:buFont typeface="Wingdings" panose="05000000000000000000" pitchFamily="2" charset="2"/>
              <a:buChar char="Ø"/>
            </a:pPr>
            <a:r>
              <a:rPr lang="pl-PL" dirty="0"/>
              <a:t>Zastosowanie wzorca </a:t>
            </a:r>
            <a:r>
              <a:rPr lang="pl-PL" dirty="0" err="1"/>
              <a:t>Dependency</a:t>
            </a:r>
            <a:r>
              <a:rPr lang="pl-PL" dirty="0"/>
              <a:t> </a:t>
            </a:r>
            <a:r>
              <a:rPr lang="pl-PL" dirty="0" err="1"/>
              <a:t>Injection</a:t>
            </a:r>
            <a:r>
              <a:rPr lang="pl-PL" dirty="0"/>
              <a:t> pozwala na odseparowanie funkcjonalności (abstrakcji) usług wykorzystywanych przez kontrolery od ich implementacji. Dzięki temu można je dowolnie podmieniać.</a:t>
            </a:r>
          </a:p>
        </p:txBody>
      </p:sp>
      <p:sp>
        <p:nvSpPr>
          <p:cNvPr id="4" name="Symbol zastępczy numeru slajdu 3">
            <a:extLst>
              <a:ext uri="{FF2B5EF4-FFF2-40B4-BE49-F238E27FC236}">
                <a16:creationId xmlns:a16="http://schemas.microsoft.com/office/drawing/2014/main" id="{F012101C-4125-4539-B4B3-535F2426C4DC}"/>
              </a:ext>
            </a:extLst>
          </p:cNvPr>
          <p:cNvSpPr>
            <a:spLocks noGrp="1"/>
          </p:cNvSpPr>
          <p:nvPr>
            <p:ph type="sldNum" sz="quarter" idx="12"/>
          </p:nvPr>
        </p:nvSpPr>
        <p:spPr/>
        <p:txBody>
          <a:bodyPr/>
          <a:lstStyle/>
          <a:p>
            <a:fld id="{33979954-1C35-43C8-A4B6-E490D3E8D2EE}" type="slidenum">
              <a:rPr lang="pl-PL" smtClean="0"/>
              <a:t>27</a:t>
            </a:fld>
            <a:endParaRPr lang="pl-PL"/>
          </a:p>
        </p:txBody>
      </p:sp>
      <p:sp>
        <p:nvSpPr>
          <p:cNvPr id="8" name="Symbol zastępczy numeru slajdu 12">
            <a:extLst>
              <a:ext uri="{FF2B5EF4-FFF2-40B4-BE49-F238E27FC236}">
                <a16:creationId xmlns:a16="http://schemas.microsoft.com/office/drawing/2014/main" id="{DB5C0D15-8441-4C19-B1F4-9B28C011945C}"/>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4203352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0515600" cy="1325562"/>
          </a:xfrm>
        </p:spPr>
        <p:txBody>
          <a:bodyPr>
            <a:normAutofit/>
          </a:bodyPr>
          <a:lstStyle/>
          <a:p>
            <a:r>
              <a:rPr lang="pl-PL" sz="4000" b="1" cap="small" dirty="0">
                <a:latin typeface="Bahnschrift" panose="020B0502040204020203" pitchFamily="34" charset="0"/>
              </a:rPr>
              <a:t>Profil </a:t>
            </a:r>
            <a:r>
              <a:rPr lang="pl-PL" sz="4000" b="1" cap="small" dirty="0" err="1">
                <a:latin typeface="Bahnschrift" panose="020B0502040204020203" pitchFamily="34" charset="0"/>
              </a:rPr>
              <a:t>użytkonika</a:t>
            </a:r>
            <a:r>
              <a:rPr lang="pl-PL" sz="4000" b="1" cap="small" dirty="0">
                <a:latin typeface="Bahnschrift" panose="020B0502040204020203" pitchFamily="34" charset="0"/>
              </a:rPr>
              <a:t> końcowego</a:t>
            </a:r>
            <a:endParaRPr lang="pl-PL" sz="4000" dirty="0">
              <a:latin typeface="Bahnschrift" panose="020B0502040204020203" pitchFamily="34" charset="0"/>
            </a:endParaRPr>
          </a:p>
        </p:txBody>
      </p:sp>
      <p:sp>
        <p:nvSpPr>
          <p:cNvPr id="3" name="Symbol zastępczy zawartości 2">
            <a:extLst>
              <a:ext uri="{FF2B5EF4-FFF2-40B4-BE49-F238E27FC236}">
                <a16:creationId xmlns:a16="http://schemas.microsoft.com/office/drawing/2014/main" id="{411C975A-2A02-4666-9802-63F15BE77202}"/>
              </a:ext>
            </a:extLst>
          </p:cNvPr>
          <p:cNvSpPr>
            <a:spLocks noGrp="1"/>
          </p:cNvSpPr>
          <p:nvPr>
            <p:ph idx="1"/>
          </p:nvPr>
        </p:nvSpPr>
        <p:spPr>
          <a:xfrm>
            <a:off x="270265" y="1149542"/>
            <a:ext cx="8981877" cy="1229591"/>
          </a:xfrm>
        </p:spPr>
        <p:txBody>
          <a:bodyPr>
            <a:normAutofit/>
          </a:bodyPr>
          <a:lstStyle/>
          <a:p>
            <a:pPr marL="0" indent="0" algn="just">
              <a:buNone/>
            </a:pPr>
            <a:r>
              <a:rPr lang="pl-PL" sz="2000" dirty="0">
                <a:latin typeface="Bahnschrift" panose="020B0502040204020203" pitchFamily="34" charset="0"/>
              </a:rPr>
              <a:t>Odtwarzacz muzyczny został zaprojektowany dla użytkowników komputerów PC z systemem Windows. Działa on jako aplikacja Universal Windows Platform, czyli aplikacja ze sklepu Microsoft </a:t>
            </a:r>
            <a:r>
              <a:rPr lang="pl-PL" sz="2000" dirty="0" err="1">
                <a:latin typeface="Bahnschrift" panose="020B0502040204020203" pitchFamily="34" charset="0"/>
              </a:rPr>
              <a:t>Store</a:t>
            </a:r>
            <a:r>
              <a:rPr lang="pl-PL" sz="2000" dirty="0">
                <a:latin typeface="Bahnschrift" panose="020B0502040204020203" pitchFamily="34" charset="0"/>
              </a:rPr>
              <a:t>. Przystosowana jest dla jednego użytkownika.</a:t>
            </a:r>
          </a:p>
          <a:p>
            <a:pPr algn="just"/>
            <a:endParaRPr lang="pl-PL" sz="2000" dirty="0">
              <a:latin typeface="Bahnschrift" panose="020B0502040204020203" pitchFamily="34" charset="0"/>
            </a:endParaRPr>
          </a:p>
        </p:txBody>
      </p:sp>
      <p:pic>
        <p:nvPicPr>
          <p:cNvPr id="3080" name="Picture 8" descr="Znalezione obrazy dla zapytania user">
            <a:extLst>
              <a:ext uri="{FF2B5EF4-FFF2-40B4-BE49-F238E27FC236}">
                <a16:creationId xmlns:a16="http://schemas.microsoft.com/office/drawing/2014/main" id="{FAD1EAF9-40EB-4B70-A4E0-CDC1F266EB0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18073" y="-49645"/>
            <a:ext cx="2213750" cy="2213750"/>
          </a:xfrm>
          <a:prstGeom prst="rect">
            <a:avLst/>
          </a:prstGeom>
          <a:noFill/>
          <a:extLst>
            <a:ext uri="{909E8E84-426E-40DD-AFC4-6F175D3DCCD1}">
              <a14:hiddenFill xmlns:a14="http://schemas.microsoft.com/office/drawing/2010/main">
                <a:solidFill>
                  <a:srgbClr val="FFFFFF"/>
                </a:solidFill>
              </a14:hiddenFill>
            </a:ext>
          </a:extLst>
        </p:spPr>
      </p:pic>
      <p:pic>
        <p:nvPicPr>
          <p:cNvPr id="8" name="Obraz 7" descr="C:\Users\micha\Desktop\Bez tytułu.png">
            <a:extLst>
              <a:ext uri="{FF2B5EF4-FFF2-40B4-BE49-F238E27FC236}">
                <a16:creationId xmlns:a16="http://schemas.microsoft.com/office/drawing/2014/main" id="{0426C1E9-868E-48DD-8102-2B20586889C9}"/>
              </a:ext>
            </a:extLst>
          </p:cNvPr>
          <p:cNvPicPr/>
          <p:nvPr/>
        </p:nvPicPr>
        <p:blipFill>
          <a:blip r:embed="rId4" cstate="print"/>
          <a:srcRect/>
          <a:stretch>
            <a:fillRect/>
          </a:stretch>
        </p:blipFill>
        <p:spPr bwMode="auto">
          <a:xfrm>
            <a:off x="335280" y="3568700"/>
            <a:ext cx="5938520" cy="3156691"/>
          </a:xfrm>
          <a:prstGeom prst="rect">
            <a:avLst/>
          </a:prstGeom>
          <a:noFill/>
          <a:ln w="9525">
            <a:noFill/>
            <a:miter lim="800000"/>
            <a:headEnd/>
            <a:tailEnd/>
          </a:ln>
        </p:spPr>
      </p:pic>
      <p:sp>
        <p:nvSpPr>
          <p:cNvPr id="4" name="Prostokąt 3">
            <a:extLst>
              <a:ext uri="{FF2B5EF4-FFF2-40B4-BE49-F238E27FC236}">
                <a16:creationId xmlns:a16="http://schemas.microsoft.com/office/drawing/2014/main" id="{D8E3FECE-571D-42DC-A16E-D8A6CC03B13C}"/>
              </a:ext>
            </a:extLst>
          </p:cNvPr>
          <p:cNvSpPr/>
          <p:nvPr/>
        </p:nvSpPr>
        <p:spPr>
          <a:xfrm>
            <a:off x="6096000" y="4901919"/>
            <a:ext cx="6096000" cy="1857368"/>
          </a:xfrm>
          <a:prstGeom prst="rect">
            <a:avLst/>
          </a:prstGeom>
        </p:spPr>
        <p:txBody>
          <a:bodyPr>
            <a:spAutoFit/>
          </a:bodyPr>
          <a:lstStyle/>
          <a:p>
            <a:pPr marL="270510">
              <a:lnSpc>
                <a:spcPct val="107000"/>
              </a:lnSpc>
              <a:spcAft>
                <a:spcPts val="0"/>
              </a:spcAft>
            </a:pPr>
            <a:r>
              <a:rPr lang="pl-PL" b="1" cap="small" dirty="0">
                <a:solidFill>
                  <a:srgbClr val="C45911"/>
                </a:solidFill>
                <a:latin typeface="Calibri" panose="020F0502020204030204" pitchFamily="34" charset="0"/>
                <a:ea typeface="Times New Roman" panose="02020603050405020304" pitchFamily="18" charset="0"/>
                <a:cs typeface="Times New Roman" panose="02020603050405020304" pitchFamily="18" charset="0"/>
              </a:rPr>
              <a:t>OBJAŚNIENIA:</a:t>
            </a:r>
          </a:p>
          <a:p>
            <a:pPr marL="270510">
              <a:lnSpc>
                <a:spcPct val="107000"/>
              </a:lnSpc>
              <a:spcAft>
                <a:spcPts val="0"/>
              </a:spcAft>
            </a:pPr>
            <a:r>
              <a:rPr lang="pl-PL" cap="small" dirty="0">
                <a:solidFill>
                  <a:srgbClr val="C45911"/>
                </a:solidFill>
                <a:latin typeface="Calibri" panose="020F0502020204030204" pitchFamily="34" charset="0"/>
                <a:ea typeface="Times New Roman" panose="02020603050405020304" pitchFamily="18" charset="0"/>
                <a:cs typeface="Times New Roman" panose="02020603050405020304" pitchFamily="18" charset="0"/>
              </a:rPr>
              <a:t>1. Panel nawigacji po widokach</a:t>
            </a:r>
            <a:endParaRPr lang="pl-PL" dirty="0">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07000"/>
              </a:lnSpc>
              <a:spcAft>
                <a:spcPts val="0"/>
              </a:spcAft>
            </a:pPr>
            <a:r>
              <a:rPr lang="pl-PL" cap="small" dirty="0">
                <a:solidFill>
                  <a:srgbClr val="C45911"/>
                </a:solidFill>
                <a:latin typeface="Calibri" panose="020F0502020204030204" pitchFamily="34" charset="0"/>
                <a:ea typeface="Times New Roman" panose="02020603050405020304" pitchFamily="18" charset="0"/>
                <a:cs typeface="Times New Roman" panose="02020603050405020304" pitchFamily="18" charset="0"/>
              </a:rPr>
              <a:t>2. Lista elementów danego typu</a:t>
            </a:r>
            <a:endParaRPr lang="pl-PL" dirty="0">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07000"/>
              </a:lnSpc>
              <a:spcAft>
                <a:spcPts val="0"/>
              </a:spcAft>
            </a:pPr>
            <a:r>
              <a:rPr lang="pl-PL" cap="small" dirty="0">
                <a:solidFill>
                  <a:srgbClr val="C45911"/>
                </a:solidFill>
                <a:latin typeface="Calibri" panose="020F0502020204030204" pitchFamily="34" charset="0"/>
                <a:ea typeface="Times New Roman" panose="02020603050405020304" pitchFamily="18" charset="0"/>
                <a:cs typeface="Times New Roman" panose="02020603050405020304" pitchFamily="18" charset="0"/>
              </a:rPr>
              <a:t>3. Kontroler odtwarzania </a:t>
            </a:r>
            <a:endParaRPr lang="pl-PL" dirty="0">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07000"/>
              </a:lnSpc>
              <a:spcAft>
                <a:spcPts val="0"/>
              </a:spcAft>
            </a:pPr>
            <a:r>
              <a:rPr lang="pl-PL" cap="small" dirty="0">
                <a:solidFill>
                  <a:srgbClr val="C45911"/>
                </a:solidFill>
                <a:latin typeface="Calibri" panose="020F0502020204030204" pitchFamily="34" charset="0"/>
                <a:ea typeface="Times New Roman" panose="02020603050405020304" pitchFamily="18" charset="0"/>
                <a:cs typeface="Times New Roman" panose="02020603050405020304" pitchFamily="18" charset="0"/>
              </a:rPr>
              <a:t>4. Pole wyszukiwania z autouzupełnianiem</a:t>
            </a:r>
            <a:endParaRPr lang="pl-PL" dirty="0">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07000"/>
              </a:lnSpc>
              <a:spcAft>
                <a:spcPts val="0"/>
              </a:spcAft>
            </a:pPr>
            <a:r>
              <a:rPr lang="pl-PL" cap="small" dirty="0">
                <a:solidFill>
                  <a:srgbClr val="C45911"/>
                </a:solidFill>
                <a:latin typeface="Calibri" panose="020F0502020204030204" pitchFamily="34" charset="0"/>
                <a:ea typeface="Times New Roman" panose="02020603050405020304" pitchFamily="18" charset="0"/>
                <a:cs typeface="Times New Roman" panose="02020603050405020304" pitchFamily="18" charset="0"/>
              </a:rPr>
              <a:t>5. Panel akcji </a:t>
            </a:r>
            <a:endParaRPr lang="pl-PL"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Prostokąt 4">
            <a:extLst>
              <a:ext uri="{FF2B5EF4-FFF2-40B4-BE49-F238E27FC236}">
                <a16:creationId xmlns:a16="http://schemas.microsoft.com/office/drawing/2014/main" id="{9E5983D7-0A1B-470C-9CA2-ACD16FCC0C37}"/>
              </a:ext>
            </a:extLst>
          </p:cNvPr>
          <p:cNvSpPr/>
          <p:nvPr/>
        </p:nvSpPr>
        <p:spPr>
          <a:xfrm>
            <a:off x="240632" y="2761734"/>
            <a:ext cx="3541354" cy="707886"/>
          </a:xfrm>
          <a:prstGeom prst="rect">
            <a:avLst/>
          </a:prstGeom>
        </p:spPr>
        <p:txBody>
          <a:bodyPr wrap="none">
            <a:spAutoFit/>
          </a:bodyPr>
          <a:lstStyle/>
          <a:p>
            <a:r>
              <a:rPr lang="pl-PL" sz="4000" b="1" cap="small" dirty="0">
                <a:latin typeface="Bahnschrift" panose="020B0502040204020203" pitchFamily="34" charset="0"/>
              </a:rPr>
              <a:t>Opis interfejsu</a:t>
            </a:r>
            <a:endParaRPr lang="pl-PL" sz="4000" dirty="0"/>
          </a:p>
        </p:txBody>
      </p:sp>
      <p:sp>
        <p:nvSpPr>
          <p:cNvPr id="6" name="Symbol zastępczy numeru slajdu 5">
            <a:extLst>
              <a:ext uri="{FF2B5EF4-FFF2-40B4-BE49-F238E27FC236}">
                <a16:creationId xmlns:a16="http://schemas.microsoft.com/office/drawing/2014/main" id="{6C53A01D-6C63-4DA3-B6A7-2763269B7B7C}"/>
              </a:ext>
            </a:extLst>
          </p:cNvPr>
          <p:cNvSpPr>
            <a:spLocks noGrp="1"/>
          </p:cNvSpPr>
          <p:nvPr>
            <p:ph type="sldNum" sz="quarter" idx="12"/>
          </p:nvPr>
        </p:nvSpPr>
        <p:spPr/>
        <p:txBody>
          <a:bodyPr/>
          <a:lstStyle/>
          <a:p>
            <a:fld id="{33979954-1C35-43C8-A4B6-E490D3E8D2EE}" type="slidenum">
              <a:rPr lang="pl-PL" smtClean="0"/>
              <a:t>3</a:t>
            </a:fld>
            <a:endParaRPr lang="pl-PL"/>
          </a:p>
        </p:txBody>
      </p:sp>
      <p:sp>
        <p:nvSpPr>
          <p:cNvPr id="12" name="Symbol zastępczy numeru slajdu 12">
            <a:extLst>
              <a:ext uri="{FF2B5EF4-FFF2-40B4-BE49-F238E27FC236}">
                <a16:creationId xmlns:a16="http://schemas.microsoft.com/office/drawing/2014/main" id="{23B1DDC4-35BF-40BA-83CB-086000837E57}"/>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3085630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0515600" cy="1325562"/>
          </a:xfrm>
        </p:spPr>
        <p:txBody>
          <a:bodyPr/>
          <a:lstStyle/>
          <a:p>
            <a:r>
              <a:rPr lang="pl-PL" b="1" cap="small" dirty="0">
                <a:latin typeface="Bahnschrift" panose="020B0502040204020203" pitchFamily="34" charset="0"/>
              </a:rPr>
              <a:t>Wykorzystane technologie</a:t>
            </a:r>
            <a:endParaRPr lang="pl-PL" dirty="0">
              <a:latin typeface="Bahnschrift" panose="020B0502040204020203" pitchFamily="34" charset="0"/>
            </a:endParaRPr>
          </a:p>
        </p:txBody>
      </p:sp>
      <p:pic>
        <p:nvPicPr>
          <p:cNvPr id="5" name="Obraz 4">
            <a:extLst>
              <a:ext uri="{FF2B5EF4-FFF2-40B4-BE49-F238E27FC236}">
                <a16:creationId xmlns:a16="http://schemas.microsoft.com/office/drawing/2014/main" id="{AE83B929-2BB9-4C02-947B-C0206680C3BA}"/>
              </a:ext>
            </a:extLst>
          </p:cNvPr>
          <p:cNvPicPr>
            <a:picLocks noChangeAspect="1"/>
          </p:cNvPicPr>
          <p:nvPr/>
        </p:nvPicPr>
        <p:blipFill rotWithShape="1">
          <a:blip r:embed="rId3">
            <a:extLst>
              <a:ext uri="{28A0092B-C50C-407E-A947-70E740481C1C}">
                <a14:useLocalDpi xmlns:a14="http://schemas.microsoft.com/office/drawing/2010/main" val="0"/>
              </a:ext>
            </a:extLst>
          </a:blip>
          <a:srcRect t="3718" b="6812"/>
          <a:stretch/>
        </p:blipFill>
        <p:spPr>
          <a:xfrm>
            <a:off x="299949" y="1203613"/>
            <a:ext cx="5734525" cy="2885975"/>
          </a:xfrm>
          <a:prstGeom prst="rect">
            <a:avLst/>
          </a:prstGeom>
        </p:spPr>
      </p:pic>
      <p:pic>
        <p:nvPicPr>
          <p:cNvPr id="7" name="Obraz 6">
            <a:extLst>
              <a:ext uri="{FF2B5EF4-FFF2-40B4-BE49-F238E27FC236}">
                <a16:creationId xmlns:a16="http://schemas.microsoft.com/office/drawing/2014/main" id="{EDBA37CC-F4A8-440B-B388-98AEFF36B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7739" y="4281998"/>
            <a:ext cx="2266801" cy="2266801"/>
          </a:xfrm>
          <a:prstGeom prst="rect">
            <a:avLst/>
          </a:prstGeom>
        </p:spPr>
      </p:pic>
      <p:pic>
        <p:nvPicPr>
          <p:cNvPr id="9" name="Obraz 8">
            <a:extLst>
              <a:ext uri="{FF2B5EF4-FFF2-40B4-BE49-F238E27FC236}">
                <a16:creationId xmlns:a16="http://schemas.microsoft.com/office/drawing/2014/main" id="{F7A05229-2AA4-4289-93B5-C213C1543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6845" y="1203613"/>
            <a:ext cx="5767124" cy="2887200"/>
          </a:xfrm>
          <a:prstGeom prst="rect">
            <a:avLst/>
          </a:prstGeom>
        </p:spPr>
      </p:pic>
      <p:pic>
        <p:nvPicPr>
          <p:cNvPr id="2050" name="Picture 2" descr="Znalezione obrazy dla zapytania c#">
            <a:extLst>
              <a:ext uri="{FF2B5EF4-FFF2-40B4-BE49-F238E27FC236}">
                <a16:creationId xmlns:a16="http://schemas.microsoft.com/office/drawing/2014/main" id="{1FFD5390-B1F2-41F9-B5CE-3E5D02E30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7522" y="4281998"/>
            <a:ext cx="2266801" cy="2266801"/>
          </a:xfrm>
          <a:prstGeom prst="rect">
            <a:avLst/>
          </a:prstGeom>
          <a:extLst>
            <a:ext uri="{909E8E84-426E-40DD-AFC4-6F175D3DCCD1}">
              <a14:hiddenFill xmlns:a14="http://schemas.microsoft.com/office/drawing/2010/main">
                <a:solidFill>
                  <a:srgbClr val="FFFFFF"/>
                </a:solidFill>
              </a14:hiddenFill>
            </a:ext>
          </a:extLst>
        </p:spPr>
      </p:pic>
      <p:pic>
        <p:nvPicPr>
          <p:cNvPr id="10" name="Obraz 9" descr="Znalezione obrazy dla zapytania .net standard logo">
            <a:extLst>
              <a:ext uri="{FF2B5EF4-FFF2-40B4-BE49-F238E27FC236}">
                <a16:creationId xmlns:a16="http://schemas.microsoft.com/office/drawing/2014/main" id="{39BA88C2-CC10-433E-BC13-22BD7CA9AE7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743200" y="4203532"/>
            <a:ext cx="2460157" cy="2383535"/>
          </a:xfrm>
          <a:prstGeom prst="rect">
            <a:avLst/>
          </a:prstGeom>
          <a:noFill/>
          <a:ln>
            <a:noFill/>
          </a:ln>
        </p:spPr>
      </p:pic>
      <p:sp>
        <p:nvSpPr>
          <p:cNvPr id="12" name="Symbol zastępczy numeru slajdu 11">
            <a:extLst>
              <a:ext uri="{FF2B5EF4-FFF2-40B4-BE49-F238E27FC236}">
                <a16:creationId xmlns:a16="http://schemas.microsoft.com/office/drawing/2014/main" id="{39F45121-0C44-4550-BFB9-493601D698D5}"/>
              </a:ext>
            </a:extLst>
          </p:cNvPr>
          <p:cNvSpPr>
            <a:spLocks noGrp="1"/>
          </p:cNvSpPr>
          <p:nvPr>
            <p:ph type="sldNum" sz="quarter" idx="12"/>
          </p:nvPr>
        </p:nvSpPr>
        <p:spPr/>
        <p:txBody>
          <a:bodyPr/>
          <a:lstStyle/>
          <a:p>
            <a:fld id="{33979954-1C35-43C8-A4B6-E490D3E8D2EE}" type="slidenum">
              <a:rPr lang="pl-PL" smtClean="0"/>
              <a:t>4</a:t>
            </a:fld>
            <a:endParaRPr lang="pl-PL"/>
          </a:p>
        </p:txBody>
      </p:sp>
      <p:sp>
        <p:nvSpPr>
          <p:cNvPr id="14" name="Symbol zastępczy numeru slajdu 12">
            <a:extLst>
              <a:ext uri="{FF2B5EF4-FFF2-40B4-BE49-F238E27FC236}">
                <a16:creationId xmlns:a16="http://schemas.microsoft.com/office/drawing/2014/main" id="{077C428B-495B-4950-81B0-EBEE6E7BAE72}"/>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131100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240632" y="9943"/>
            <a:ext cx="10515600" cy="1325562"/>
          </a:xfrm>
        </p:spPr>
        <p:txBody>
          <a:bodyPr>
            <a:normAutofit/>
          </a:bodyPr>
          <a:lstStyle/>
          <a:p>
            <a:pPr marL="504190" indent="-504190">
              <a:lnSpc>
                <a:spcPct val="107000"/>
              </a:lnSpc>
              <a:spcBef>
                <a:spcPts val="1800"/>
              </a:spcBef>
              <a:spcAft>
                <a:spcPts val="800"/>
              </a:spcAft>
            </a:pPr>
            <a:r>
              <a:rPr lang="pl-PL" sz="3200" b="1" kern="0" cap="small" dirty="0">
                <a:solidFill>
                  <a:srgbClr val="000000"/>
                </a:solidFill>
                <a:latin typeface="Bahnschrift" panose="020B0502040204020203" pitchFamily="34" charset="0"/>
                <a:ea typeface="Times New Roman" panose="02020603050405020304" pitchFamily="18" charset="0"/>
                <a:cs typeface="Times New Roman" panose="02020603050405020304" pitchFamily="18" charset="0"/>
              </a:rPr>
              <a:t>Wykorzystane narzędzia</a:t>
            </a:r>
          </a:p>
        </p:txBody>
      </p:sp>
      <p:sp>
        <p:nvSpPr>
          <p:cNvPr id="3" name="Prostokąt 2">
            <a:extLst>
              <a:ext uri="{FF2B5EF4-FFF2-40B4-BE49-F238E27FC236}">
                <a16:creationId xmlns:a16="http://schemas.microsoft.com/office/drawing/2014/main" id="{DFD8857E-E531-409B-85F5-A9AAC2407F05}"/>
              </a:ext>
            </a:extLst>
          </p:cNvPr>
          <p:cNvSpPr/>
          <p:nvPr/>
        </p:nvSpPr>
        <p:spPr>
          <a:xfrm>
            <a:off x="240632" y="2511713"/>
            <a:ext cx="11534989" cy="1235916"/>
          </a:xfrm>
          <a:prstGeom prst="rect">
            <a:avLst/>
          </a:prstGeom>
        </p:spPr>
        <p:txBody>
          <a:bodyPr wrap="square">
            <a:spAutoFit/>
          </a:bodyPr>
          <a:lstStyle/>
          <a:p>
            <a:pPr marL="504190" indent="-504190">
              <a:lnSpc>
                <a:spcPct val="107000"/>
              </a:lnSpc>
              <a:spcBef>
                <a:spcPts val="1800"/>
              </a:spcBef>
              <a:spcAft>
                <a:spcPts val="800"/>
              </a:spcAft>
            </a:pPr>
            <a:r>
              <a:rPr lang="pl-PL" sz="3200" b="1" kern="0" cap="small" dirty="0">
                <a:solidFill>
                  <a:srgbClr val="000000"/>
                </a:solidFill>
                <a:latin typeface="Bahnschrift" panose="020B0502040204020203" pitchFamily="34" charset="0"/>
                <a:ea typeface="Times New Roman" panose="02020603050405020304" pitchFamily="18" charset="0"/>
                <a:cs typeface="Times New Roman" panose="02020603050405020304" pitchFamily="18" charset="0"/>
              </a:rPr>
              <a:t>Najważniejsze informacje o stworzonej aplikacji</a:t>
            </a:r>
          </a:p>
          <a:p>
            <a:pPr marL="504190" indent="-504190">
              <a:lnSpc>
                <a:spcPct val="107000"/>
              </a:lnSpc>
              <a:spcBef>
                <a:spcPts val="1800"/>
              </a:spcBef>
              <a:spcAft>
                <a:spcPts val="800"/>
              </a:spcAft>
            </a:pPr>
            <a:endParaRPr lang="pl-PL" dirty="0">
              <a:latin typeface="Bahnschrift" panose="020B0502040204020203" pitchFamily="34" charset="0"/>
              <a:ea typeface="Times New Roman" panose="02020603050405020304" pitchFamily="18" charset="0"/>
              <a:cs typeface="Times New Roman" panose="02020603050405020304" pitchFamily="18" charset="0"/>
            </a:endParaRPr>
          </a:p>
        </p:txBody>
      </p:sp>
      <p:sp>
        <p:nvSpPr>
          <p:cNvPr id="4" name="Prostokąt 3">
            <a:extLst>
              <a:ext uri="{FF2B5EF4-FFF2-40B4-BE49-F238E27FC236}">
                <a16:creationId xmlns:a16="http://schemas.microsoft.com/office/drawing/2014/main" id="{E5F50F9F-E62E-4197-8CAC-78FAC9DC202B}"/>
              </a:ext>
            </a:extLst>
          </p:cNvPr>
          <p:cNvSpPr/>
          <p:nvPr/>
        </p:nvSpPr>
        <p:spPr>
          <a:xfrm>
            <a:off x="484413" y="1237534"/>
            <a:ext cx="6096000" cy="774507"/>
          </a:xfrm>
          <a:prstGeom prst="rect">
            <a:avLst/>
          </a:prstGeom>
        </p:spPr>
        <p:txBody>
          <a:bodyPr>
            <a:spAutoFit/>
          </a:bodyPr>
          <a:lstStyle/>
          <a:p>
            <a:pPr marL="342900" lvl="0" indent="-342900">
              <a:lnSpc>
                <a:spcPct val="107000"/>
              </a:lnSpc>
              <a:spcAft>
                <a:spcPts val="800"/>
              </a:spcAft>
              <a:buFont typeface="Wingdings" panose="05000000000000000000" pitchFamily="2" charset="2"/>
              <a:buChar char=""/>
            </a:pPr>
            <a:r>
              <a:rPr lang="pl-PL" dirty="0">
                <a:latin typeface="Bahnschrift" panose="020B0502040204020203" pitchFamily="34" charset="0"/>
                <a:ea typeface="Times New Roman" panose="02020603050405020304" pitchFamily="18" charset="0"/>
                <a:cs typeface="Times New Roman" panose="02020603050405020304" pitchFamily="18" charset="0"/>
              </a:rPr>
              <a:t>Microsoft Visual Studio 2017 Enterprise</a:t>
            </a:r>
          </a:p>
          <a:p>
            <a:pPr marL="342900" lvl="0" indent="-342900">
              <a:lnSpc>
                <a:spcPct val="107000"/>
              </a:lnSpc>
              <a:spcAft>
                <a:spcPts val="800"/>
              </a:spcAft>
              <a:buFont typeface="Wingdings" panose="05000000000000000000" pitchFamily="2" charset="2"/>
              <a:buChar char=""/>
            </a:pPr>
            <a:r>
              <a:rPr lang="pl-PL" dirty="0">
                <a:latin typeface="Bahnschrift" panose="020B0502040204020203" pitchFamily="34" charset="0"/>
                <a:ea typeface="Times New Roman" panose="02020603050405020304" pitchFamily="18" charset="0"/>
                <a:cs typeface="Times New Roman" panose="02020603050405020304" pitchFamily="18" charset="0"/>
              </a:rPr>
              <a:t>Microsoft SQL Server 2014</a:t>
            </a:r>
          </a:p>
        </p:txBody>
      </p:sp>
      <p:sp>
        <p:nvSpPr>
          <p:cNvPr id="6" name="Prostokąt 5">
            <a:extLst>
              <a:ext uri="{FF2B5EF4-FFF2-40B4-BE49-F238E27FC236}">
                <a16:creationId xmlns:a16="http://schemas.microsoft.com/office/drawing/2014/main" id="{021B0602-EDA0-4F9F-BD84-C444D5BF6A3A}"/>
              </a:ext>
            </a:extLst>
          </p:cNvPr>
          <p:cNvSpPr/>
          <p:nvPr/>
        </p:nvSpPr>
        <p:spPr>
          <a:xfrm>
            <a:off x="484413" y="3286220"/>
            <a:ext cx="11329307" cy="2744534"/>
          </a:xfrm>
          <a:prstGeom prst="rect">
            <a:avLst/>
          </a:prstGeom>
        </p:spPr>
        <p:txBody>
          <a:bodyPr wrap="square">
            <a:spAutoFit/>
          </a:bodyPr>
          <a:lstStyle/>
          <a:p>
            <a:pPr marL="342900" lvl="0" indent="-342900">
              <a:lnSpc>
                <a:spcPct val="107000"/>
              </a:lnSpc>
              <a:spcAft>
                <a:spcPts val="800"/>
              </a:spcAft>
              <a:buFont typeface="Wingdings" panose="05000000000000000000" pitchFamily="2" charset="2"/>
              <a:buChar char=""/>
            </a:pPr>
            <a:r>
              <a:rPr lang="pl-PL" dirty="0">
                <a:latin typeface="Bahnschrift" panose="020B0502040204020203" pitchFamily="34" charset="0"/>
                <a:ea typeface="Times New Roman" panose="02020603050405020304" pitchFamily="18" charset="0"/>
                <a:cs typeface="Times New Roman" panose="02020603050405020304" pitchFamily="18" charset="0"/>
              </a:rPr>
              <a:t>Aplikacja posiada nowoczesny interfejs oparty o Universal Windows Platform (UWP) zgodny ze standardami aplikacji Microsoft </a:t>
            </a:r>
            <a:r>
              <a:rPr lang="pl-PL" dirty="0" err="1">
                <a:latin typeface="Bahnschrift" panose="020B0502040204020203" pitchFamily="34" charset="0"/>
                <a:ea typeface="Times New Roman" panose="02020603050405020304" pitchFamily="18" charset="0"/>
                <a:cs typeface="Times New Roman" panose="02020603050405020304" pitchFamily="18" charset="0"/>
              </a:rPr>
              <a:t>Store</a:t>
            </a:r>
            <a:endParaRPr lang="pl-PL" dirty="0">
              <a:latin typeface="Bahnschrift" panose="020B0502040204020203"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pl-PL" dirty="0">
                <a:latin typeface="Bahnschrift" panose="020B0502040204020203" pitchFamily="34" charset="0"/>
                <a:ea typeface="Times New Roman" panose="02020603050405020304" pitchFamily="18" charset="0"/>
                <a:cs typeface="Times New Roman" panose="02020603050405020304" pitchFamily="18" charset="0"/>
              </a:rPr>
              <a:t>Aplikacja jest dość rozbudowana (</a:t>
            </a:r>
            <a:r>
              <a:rPr lang="pl-PL" b="1" dirty="0">
                <a:latin typeface="Bahnschrift" panose="020B0502040204020203" pitchFamily="34" charset="0"/>
                <a:ea typeface="Times New Roman" panose="02020603050405020304" pitchFamily="18" charset="0"/>
                <a:cs typeface="Times New Roman" panose="02020603050405020304" pitchFamily="18" charset="0"/>
              </a:rPr>
              <a:t>20494 linii kodu, 386 klasy i 24 interfejsy</a:t>
            </a:r>
            <a:r>
              <a:rPr lang="pl-PL" dirty="0">
                <a:latin typeface="Bahnschrift" panose="020B0502040204020203" pitchFamily="34" charset="0"/>
                <a:ea typeface="Times New Roman" panose="02020603050405020304" pitchFamily="18" charset="0"/>
                <a:cs typeface="Times New Roman" panose="02020603050405020304" pitchFamily="18" charset="0"/>
              </a:rPr>
              <a:t>), ale nadal umożliwia łatwe rozszerzanie o dodatkowe funkcjonalności</a:t>
            </a:r>
          </a:p>
          <a:p>
            <a:pPr marL="342900" lvl="0" indent="-342900">
              <a:lnSpc>
                <a:spcPct val="107000"/>
              </a:lnSpc>
              <a:spcAft>
                <a:spcPts val="800"/>
              </a:spcAft>
              <a:buFont typeface="Wingdings" panose="05000000000000000000" pitchFamily="2" charset="2"/>
              <a:buChar char=""/>
            </a:pPr>
            <a:r>
              <a:rPr lang="pl-PL" dirty="0">
                <a:latin typeface="Bahnschrift" panose="020B0502040204020203" pitchFamily="34" charset="0"/>
                <a:ea typeface="Times New Roman" panose="02020603050405020304" pitchFamily="18" charset="0"/>
                <a:cs typeface="Times New Roman" panose="02020603050405020304" pitchFamily="18" charset="0"/>
              </a:rPr>
              <a:t>Aplikacja obsługuje dwa style kolorystyczne: Jasny i Ciemny wbudowane w system Windows i przełączane z poziomu ustawień systemu</a:t>
            </a:r>
          </a:p>
          <a:p>
            <a:pPr marL="342900" lvl="0" indent="-342900" algn="just">
              <a:lnSpc>
                <a:spcPct val="107000"/>
              </a:lnSpc>
              <a:spcAft>
                <a:spcPts val="800"/>
              </a:spcAft>
              <a:buFont typeface="Wingdings" panose="05000000000000000000" pitchFamily="2" charset="2"/>
              <a:buChar char=""/>
            </a:pPr>
            <a:r>
              <a:rPr lang="pl-PL" dirty="0">
                <a:latin typeface="Bahnschrift" panose="020B0502040204020203" pitchFamily="34" charset="0"/>
                <a:ea typeface="Times New Roman" panose="02020603050405020304" pitchFamily="18" charset="0"/>
                <a:cs typeface="Times New Roman" panose="02020603050405020304" pitchFamily="18" charset="0"/>
              </a:rPr>
              <a:t>Aplikacja jest wyposażona w rozbudowany odtwarzacz muzyczny (np.: przewijanie, powtarzanie, niezależna regulacja głośności, przesyłanie strumieniowe)</a:t>
            </a:r>
          </a:p>
        </p:txBody>
      </p:sp>
      <p:sp>
        <p:nvSpPr>
          <p:cNvPr id="15" name="Symbol zastępczy numeru slajdu 14">
            <a:extLst>
              <a:ext uri="{FF2B5EF4-FFF2-40B4-BE49-F238E27FC236}">
                <a16:creationId xmlns:a16="http://schemas.microsoft.com/office/drawing/2014/main" id="{10EA923F-B781-4878-A7ED-5F4E11B800E3}"/>
              </a:ext>
            </a:extLst>
          </p:cNvPr>
          <p:cNvSpPr>
            <a:spLocks noGrp="1"/>
          </p:cNvSpPr>
          <p:nvPr>
            <p:ph type="sldNum" sz="quarter" idx="12"/>
          </p:nvPr>
        </p:nvSpPr>
        <p:spPr/>
        <p:txBody>
          <a:bodyPr/>
          <a:lstStyle/>
          <a:p>
            <a:fld id="{33979954-1C35-43C8-A4B6-E490D3E8D2EE}" type="slidenum">
              <a:rPr lang="pl-PL" smtClean="0"/>
              <a:t>5</a:t>
            </a:fld>
            <a:endParaRPr lang="pl-PL"/>
          </a:p>
        </p:txBody>
      </p:sp>
      <p:sp>
        <p:nvSpPr>
          <p:cNvPr id="17" name="Symbol zastępczy numeru slajdu 12">
            <a:extLst>
              <a:ext uri="{FF2B5EF4-FFF2-40B4-BE49-F238E27FC236}">
                <a16:creationId xmlns:a16="http://schemas.microsoft.com/office/drawing/2014/main" id="{BA7BDC36-2BBF-4E7D-9D87-222C9AB45C75}"/>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1544439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61D78DFD-164D-4787-B5EF-9BC54F6C0EF7}"/>
              </a:ext>
            </a:extLst>
          </p:cNvPr>
          <p:cNvSpPr/>
          <p:nvPr/>
        </p:nvSpPr>
        <p:spPr>
          <a:xfrm>
            <a:off x="845127" y="1691322"/>
            <a:ext cx="8833634" cy="2113527"/>
          </a:xfrm>
          <a:prstGeom prst="rect">
            <a:avLst/>
          </a:prstGeom>
        </p:spPr>
        <p:txBody>
          <a:bodyPr wrap="square">
            <a:spAutoFit/>
          </a:bodyPr>
          <a:lstStyle/>
          <a:p>
            <a:pPr>
              <a:lnSpc>
                <a:spcPct val="150000"/>
              </a:lnSpc>
              <a:spcAft>
                <a:spcPts val="0"/>
              </a:spcAft>
            </a:pPr>
            <a:r>
              <a:rPr lang="pl-PL" dirty="0">
                <a:latin typeface="Bahnschrift" panose="020B0502040204020203" pitchFamily="34" charset="0"/>
                <a:ea typeface="Times New Roman" panose="02020603050405020304" pitchFamily="18" charset="0"/>
                <a:cs typeface="Times New Roman" panose="02020603050405020304" pitchFamily="18" charset="0"/>
              </a:rPr>
              <a:t>W skład kodu aplikacji (rozwiązania – </a:t>
            </a:r>
            <a:r>
              <a:rPr lang="pl-PL" dirty="0" err="1">
                <a:latin typeface="Bahnschrift" panose="020B0502040204020203" pitchFamily="34" charset="0"/>
                <a:ea typeface="Times New Roman" panose="02020603050405020304" pitchFamily="18" charset="0"/>
                <a:cs typeface="Times New Roman" panose="02020603050405020304" pitchFamily="18" charset="0"/>
              </a:rPr>
              <a:t>solution</a:t>
            </a:r>
            <a:r>
              <a:rPr lang="pl-PL" dirty="0">
                <a:latin typeface="Bahnschrift" panose="020B0502040204020203" pitchFamily="34" charset="0"/>
                <a:ea typeface="Times New Roman" panose="02020603050405020304" pitchFamily="18" charset="0"/>
                <a:cs typeface="Times New Roman" panose="02020603050405020304" pitchFamily="18" charset="0"/>
              </a:rPr>
              <a:t>) wchodzą następujące projekty:</a:t>
            </a:r>
          </a:p>
          <a:p>
            <a:pPr marL="342900" lvl="0" indent="-342900">
              <a:lnSpc>
                <a:spcPct val="150000"/>
              </a:lnSpc>
              <a:spcAft>
                <a:spcPts val="0"/>
              </a:spcAft>
              <a:buFont typeface="Symbol" panose="05050102010706020507" pitchFamily="18" charset="2"/>
              <a:buChar char=""/>
            </a:pPr>
            <a:r>
              <a:rPr lang="pl-PL" b="1" dirty="0" err="1">
                <a:latin typeface="Bahnschrift" panose="020B0502040204020203" pitchFamily="34" charset="0"/>
                <a:ea typeface="Times New Roman" panose="02020603050405020304" pitchFamily="18" charset="0"/>
                <a:cs typeface="Times New Roman" panose="02020603050405020304" pitchFamily="18" charset="0"/>
              </a:rPr>
              <a:t>MusicPlayer.Core</a:t>
            </a:r>
            <a:r>
              <a:rPr lang="pl-PL" dirty="0">
                <a:latin typeface="Bahnschrift" panose="020B0502040204020203" pitchFamily="34" charset="0"/>
                <a:ea typeface="Times New Roman" panose="02020603050405020304" pitchFamily="18" charset="0"/>
                <a:cs typeface="Times New Roman" panose="02020603050405020304" pitchFamily="18" charset="0"/>
              </a:rPr>
              <a:t> – projekt tworzący bibliotekę MusicPlayer.Core.dll</a:t>
            </a:r>
          </a:p>
          <a:p>
            <a:pPr marL="342900" lvl="0" indent="-342900">
              <a:lnSpc>
                <a:spcPct val="150000"/>
              </a:lnSpc>
              <a:spcAft>
                <a:spcPts val="0"/>
              </a:spcAft>
              <a:buFont typeface="Symbol" panose="05050102010706020507" pitchFamily="18" charset="2"/>
              <a:buChar char=""/>
            </a:pPr>
            <a:r>
              <a:rPr lang="pl-PL" b="1" dirty="0" err="1">
                <a:latin typeface="Bahnschrift" panose="020B0502040204020203" pitchFamily="34" charset="0"/>
                <a:ea typeface="Times New Roman" panose="02020603050405020304" pitchFamily="18" charset="0"/>
                <a:cs typeface="Times New Roman" panose="02020603050405020304" pitchFamily="18" charset="0"/>
              </a:rPr>
              <a:t>MusicPlayer.Data</a:t>
            </a:r>
            <a:r>
              <a:rPr lang="pl-PL" dirty="0">
                <a:latin typeface="Bahnschrift" panose="020B0502040204020203" pitchFamily="34" charset="0"/>
                <a:ea typeface="Times New Roman" panose="02020603050405020304" pitchFamily="18" charset="0"/>
                <a:cs typeface="Times New Roman" panose="02020603050405020304" pitchFamily="18" charset="0"/>
              </a:rPr>
              <a:t> – projekt tworzący bibliotekę MusicPlayer.Data.dll</a:t>
            </a:r>
          </a:p>
          <a:p>
            <a:pPr marL="342900" lvl="0" indent="-342900">
              <a:lnSpc>
                <a:spcPct val="150000"/>
              </a:lnSpc>
              <a:spcAft>
                <a:spcPts val="0"/>
              </a:spcAft>
              <a:buFont typeface="Symbol" panose="05050102010706020507" pitchFamily="18" charset="2"/>
              <a:buChar char=""/>
            </a:pPr>
            <a:r>
              <a:rPr lang="pl-PL" b="1" dirty="0" err="1">
                <a:latin typeface="Bahnschrift" panose="020B0502040204020203" pitchFamily="34" charset="0"/>
                <a:ea typeface="Times New Roman" panose="02020603050405020304" pitchFamily="18" charset="0"/>
                <a:cs typeface="Times New Roman" panose="02020603050405020304" pitchFamily="18" charset="0"/>
              </a:rPr>
              <a:t>MusicPlayer.Migrations.Startup</a:t>
            </a:r>
            <a:r>
              <a:rPr lang="pl-PL" dirty="0">
                <a:latin typeface="Bahnschrift" panose="020B0502040204020203" pitchFamily="34" charset="0"/>
                <a:ea typeface="Times New Roman" panose="02020603050405020304" pitchFamily="18" charset="0"/>
                <a:cs typeface="Times New Roman" panose="02020603050405020304" pitchFamily="18" charset="0"/>
              </a:rPr>
              <a:t> – projekt uruchamiania migracji</a:t>
            </a:r>
          </a:p>
          <a:p>
            <a:pPr marL="342900" lvl="0" indent="-342900">
              <a:lnSpc>
                <a:spcPct val="150000"/>
              </a:lnSpc>
              <a:spcAft>
                <a:spcPts val="800"/>
              </a:spcAft>
              <a:buFont typeface="Symbol" panose="05050102010706020507" pitchFamily="18" charset="2"/>
              <a:buChar char=""/>
            </a:pPr>
            <a:r>
              <a:rPr lang="pl-PL" b="1" dirty="0" err="1">
                <a:latin typeface="Bahnschrift" panose="020B0502040204020203" pitchFamily="34" charset="0"/>
                <a:ea typeface="Times New Roman" panose="02020603050405020304" pitchFamily="18" charset="0"/>
                <a:cs typeface="Times New Roman" panose="02020603050405020304" pitchFamily="18" charset="0"/>
              </a:rPr>
              <a:t>MusicPlayer.UWP</a:t>
            </a:r>
            <a:r>
              <a:rPr lang="pl-PL" dirty="0">
                <a:latin typeface="Bahnschrift" panose="020B0502040204020203" pitchFamily="34" charset="0"/>
                <a:ea typeface="Times New Roman" panose="02020603050405020304" pitchFamily="18" charset="0"/>
                <a:cs typeface="Times New Roman" panose="02020603050405020304" pitchFamily="18" charset="0"/>
              </a:rPr>
              <a:t> – projekt tworzący aplikację MusicPlayer.UWP.exe</a:t>
            </a:r>
            <a:endParaRPr lang="pl-PL" dirty="0">
              <a:latin typeface="Bahnschrift" panose="020B0502040204020203" pitchFamily="34" charset="0"/>
            </a:endParaRPr>
          </a:p>
        </p:txBody>
      </p:sp>
      <p:sp>
        <p:nvSpPr>
          <p:cNvPr id="6" name="Tytuł 5">
            <a:extLst>
              <a:ext uri="{FF2B5EF4-FFF2-40B4-BE49-F238E27FC236}">
                <a16:creationId xmlns:a16="http://schemas.microsoft.com/office/drawing/2014/main" id="{63E167E2-368A-4E90-A553-9B632B344345}"/>
              </a:ext>
            </a:extLst>
          </p:cNvPr>
          <p:cNvSpPr>
            <a:spLocks noGrp="1"/>
          </p:cNvSpPr>
          <p:nvPr>
            <p:ph type="title"/>
          </p:nvPr>
        </p:nvSpPr>
        <p:spPr>
          <a:xfrm>
            <a:off x="838200" y="365760"/>
            <a:ext cx="10515600" cy="1325562"/>
          </a:xfrm>
        </p:spPr>
        <p:txBody>
          <a:bodyPr/>
          <a:lstStyle/>
          <a:p>
            <a:r>
              <a:rPr lang="pl-PL" b="1" kern="0" cap="small" dirty="0">
                <a:solidFill>
                  <a:srgbClr val="000000"/>
                </a:solidFill>
                <a:latin typeface="Bahnschrift" panose="020B0502040204020203" pitchFamily="34" charset="0"/>
                <a:ea typeface="Times New Roman" panose="02020603050405020304" pitchFamily="18" charset="0"/>
                <a:cs typeface="Times New Roman" panose="02020603050405020304" pitchFamily="18" charset="0"/>
              </a:rPr>
              <a:t>Diagramy klas</a:t>
            </a:r>
            <a:br>
              <a:rPr lang="pl-PL" b="1" kern="0" cap="small" dirty="0">
                <a:solidFill>
                  <a:srgbClr val="000000"/>
                </a:solidFill>
                <a:latin typeface="Bahnschrift" panose="020B0502040204020203" pitchFamily="34" charset="0"/>
                <a:ea typeface="Times New Roman" panose="02020603050405020304" pitchFamily="18" charset="0"/>
                <a:cs typeface="Times New Roman" panose="02020603050405020304" pitchFamily="18" charset="0"/>
              </a:rPr>
            </a:br>
            <a:endParaRPr lang="pl-PL" dirty="0"/>
          </a:p>
        </p:txBody>
      </p:sp>
      <p:sp>
        <p:nvSpPr>
          <p:cNvPr id="9" name="Symbol zastępczy numeru slajdu 8">
            <a:extLst>
              <a:ext uri="{FF2B5EF4-FFF2-40B4-BE49-F238E27FC236}">
                <a16:creationId xmlns:a16="http://schemas.microsoft.com/office/drawing/2014/main" id="{70A4E9BF-35A2-4FD0-8665-B3919EA00A94}"/>
              </a:ext>
            </a:extLst>
          </p:cNvPr>
          <p:cNvSpPr>
            <a:spLocks noGrp="1"/>
          </p:cNvSpPr>
          <p:nvPr>
            <p:ph type="sldNum" sz="quarter" idx="12"/>
          </p:nvPr>
        </p:nvSpPr>
        <p:spPr/>
        <p:txBody>
          <a:bodyPr/>
          <a:lstStyle/>
          <a:p>
            <a:fld id="{33979954-1C35-43C8-A4B6-E490D3E8D2EE}" type="slidenum">
              <a:rPr lang="pl-PL" smtClean="0"/>
              <a:t>6</a:t>
            </a:fld>
            <a:endParaRPr lang="pl-PL"/>
          </a:p>
        </p:txBody>
      </p:sp>
      <p:sp>
        <p:nvSpPr>
          <p:cNvPr id="10" name="Symbol zastępczy numeru slajdu 12">
            <a:extLst>
              <a:ext uri="{FF2B5EF4-FFF2-40B4-BE49-F238E27FC236}">
                <a16:creationId xmlns:a16="http://schemas.microsoft.com/office/drawing/2014/main" id="{C1B11EF9-CB08-4F56-82AF-14B10F259D8B}"/>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42226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 name="Obraz 6" descr="Obraz zawierający zrzut ekranu&#10;&#10;Opis wygenerowany automatycznie">
            <a:extLst>
              <a:ext uri="{FF2B5EF4-FFF2-40B4-BE49-F238E27FC236}">
                <a16:creationId xmlns:a16="http://schemas.microsoft.com/office/drawing/2014/main" id="{BE08E5FF-0905-46B9-8092-FDD2B7F65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0" y="6367201"/>
            <a:ext cx="6569471" cy="582240"/>
          </a:xfrm>
        </p:spPr>
        <p:txBody>
          <a:bodyPr>
            <a:noAutofit/>
          </a:bodyPr>
          <a:lstStyle/>
          <a:p>
            <a:r>
              <a:rPr lang="pl-PL" sz="2400" b="1" cap="small" dirty="0">
                <a:latin typeface="Bahnschrift" panose="020B0502040204020203" pitchFamily="34" charset="0"/>
              </a:rPr>
              <a:t>Diagram klas: </a:t>
            </a:r>
            <a:r>
              <a:rPr lang="pl-PL" sz="2400" b="1" cap="small" dirty="0" err="1">
                <a:latin typeface="Bahnschrift" panose="020B0502040204020203" pitchFamily="34" charset="0"/>
              </a:rPr>
              <a:t>MusicPlayer.Core</a:t>
            </a:r>
            <a:endParaRPr lang="pl-PL" sz="2400" dirty="0">
              <a:latin typeface="Bahnschrift" panose="020B0502040204020203" pitchFamily="34" charset="0"/>
            </a:endParaRPr>
          </a:p>
        </p:txBody>
      </p:sp>
      <p:sp>
        <p:nvSpPr>
          <p:cNvPr id="10" name="Symbol zastępczy numeru slajdu 9">
            <a:extLst>
              <a:ext uri="{FF2B5EF4-FFF2-40B4-BE49-F238E27FC236}">
                <a16:creationId xmlns:a16="http://schemas.microsoft.com/office/drawing/2014/main" id="{BBBE2653-56E8-49D1-AA87-4C1C6601427B}"/>
              </a:ext>
            </a:extLst>
          </p:cNvPr>
          <p:cNvSpPr>
            <a:spLocks noGrp="1"/>
          </p:cNvSpPr>
          <p:nvPr>
            <p:ph type="sldNum" sz="quarter" idx="12"/>
          </p:nvPr>
        </p:nvSpPr>
        <p:spPr/>
        <p:txBody>
          <a:bodyPr/>
          <a:lstStyle/>
          <a:p>
            <a:fld id="{33979954-1C35-43C8-A4B6-E490D3E8D2EE}" type="slidenum">
              <a:rPr lang="pl-PL" smtClean="0"/>
              <a:t>7</a:t>
            </a:fld>
            <a:endParaRPr lang="pl-PL"/>
          </a:p>
        </p:txBody>
      </p:sp>
      <p:sp>
        <p:nvSpPr>
          <p:cNvPr id="11" name="Symbol zastępczy numeru slajdu 12">
            <a:extLst>
              <a:ext uri="{FF2B5EF4-FFF2-40B4-BE49-F238E27FC236}">
                <a16:creationId xmlns:a16="http://schemas.microsoft.com/office/drawing/2014/main" id="{476478BE-54E4-4103-88D7-35CF7F6FEDCF}"/>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3722233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Obraz 6" descr="Obraz zawierający zrzut ekranu, komputer&#10;&#10;Opis wygenerowany automatycznie">
            <a:extLst>
              <a:ext uri="{FF2B5EF4-FFF2-40B4-BE49-F238E27FC236}">
                <a16:creationId xmlns:a16="http://schemas.microsoft.com/office/drawing/2014/main" id="{21C0B35A-F3CF-4A2D-B01E-BF26681E1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67" y="0"/>
            <a:ext cx="10839466" cy="6858000"/>
          </a:xfrm>
          <a:prstGeom prst="rect">
            <a:avLst/>
          </a:prstGeom>
        </p:spPr>
      </p:pic>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7473164" y="5208960"/>
            <a:ext cx="4452363" cy="582240"/>
          </a:xfrm>
        </p:spPr>
        <p:txBody>
          <a:bodyPr>
            <a:noAutofit/>
          </a:bodyPr>
          <a:lstStyle/>
          <a:p>
            <a:r>
              <a:rPr lang="pl-PL" sz="2400" b="1" cap="small" dirty="0">
                <a:latin typeface="Bahnschrift" panose="020B0502040204020203" pitchFamily="34" charset="0"/>
              </a:rPr>
              <a:t>Diagram klas: </a:t>
            </a:r>
            <a:r>
              <a:rPr lang="pl-PL" sz="2400" b="1" cap="small" dirty="0" err="1">
                <a:latin typeface="Bahnschrift" panose="020B0502040204020203" pitchFamily="34" charset="0"/>
              </a:rPr>
              <a:t>MusicPlayer.Data</a:t>
            </a:r>
            <a:endParaRPr lang="pl-PL" sz="2400" dirty="0">
              <a:latin typeface="Bahnschrift" panose="020B0502040204020203" pitchFamily="34" charset="0"/>
            </a:endParaRPr>
          </a:p>
        </p:txBody>
      </p:sp>
      <p:sp>
        <p:nvSpPr>
          <p:cNvPr id="10" name="Symbol zastępczy numeru slajdu 9">
            <a:extLst>
              <a:ext uri="{FF2B5EF4-FFF2-40B4-BE49-F238E27FC236}">
                <a16:creationId xmlns:a16="http://schemas.microsoft.com/office/drawing/2014/main" id="{1A4E73B3-4EC3-4C60-A934-21946423BC48}"/>
              </a:ext>
            </a:extLst>
          </p:cNvPr>
          <p:cNvSpPr>
            <a:spLocks noGrp="1"/>
          </p:cNvSpPr>
          <p:nvPr>
            <p:ph type="sldNum" sz="quarter" idx="12"/>
          </p:nvPr>
        </p:nvSpPr>
        <p:spPr/>
        <p:txBody>
          <a:bodyPr/>
          <a:lstStyle/>
          <a:p>
            <a:fld id="{33979954-1C35-43C8-A4B6-E490D3E8D2EE}" type="slidenum">
              <a:rPr lang="pl-PL" smtClean="0"/>
              <a:t>8</a:t>
            </a:fld>
            <a:endParaRPr lang="pl-PL"/>
          </a:p>
        </p:txBody>
      </p:sp>
      <p:sp>
        <p:nvSpPr>
          <p:cNvPr id="11" name="Symbol zastępczy numeru slajdu 12">
            <a:extLst>
              <a:ext uri="{FF2B5EF4-FFF2-40B4-BE49-F238E27FC236}">
                <a16:creationId xmlns:a16="http://schemas.microsoft.com/office/drawing/2014/main" id="{05014E7E-1BCB-4517-91F1-DFB10A4AE5C8}"/>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1832664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descr="Obraz zawierający zrzut ekranu&#10;&#10;Opis wygenerowany automatycznie">
            <a:extLst>
              <a:ext uri="{FF2B5EF4-FFF2-40B4-BE49-F238E27FC236}">
                <a16:creationId xmlns:a16="http://schemas.microsoft.com/office/drawing/2014/main" id="{524FF5B7-C2FD-459C-AC86-3F20EDE09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654299" cy="6858000"/>
          </a:xfrm>
          <a:prstGeom prst="rect">
            <a:avLst/>
          </a:prstGeom>
        </p:spPr>
      </p:pic>
      <p:sp>
        <p:nvSpPr>
          <p:cNvPr id="2" name="Tytuł 1">
            <a:extLst>
              <a:ext uri="{FF2B5EF4-FFF2-40B4-BE49-F238E27FC236}">
                <a16:creationId xmlns:a16="http://schemas.microsoft.com/office/drawing/2014/main" id="{259D5117-EECA-4EB8-90C9-0050BF673144}"/>
              </a:ext>
            </a:extLst>
          </p:cNvPr>
          <p:cNvSpPr>
            <a:spLocks noGrp="1"/>
          </p:cNvSpPr>
          <p:nvPr>
            <p:ph type="title"/>
          </p:nvPr>
        </p:nvSpPr>
        <p:spPr>
          <a:xfrm>
            <a:off x="9373579" y="5648743"/>
            <a:ext cx="2717074" cy="1065565"/>
          </a:xfrm>
        </p:spPr>
        <p:txBody>
          <a:bodyPr>
            <a:noAutofit/>
          </a:bodyPr>
          <a:lstStyle/>
          <a:p>
            <a:r>
              <a:rPr lang="pl-PL" sz="2400" b="1" cap="small" dirty="0">
                <a:latin typeface="Bahnschrift" panose="020B0502040204020203" pitchFamily="34" charset="0"/>
              </a:rPr>
              <a:t>Diagram klas: </a:t>
            </a:r>
            <a:r>
              <a:rPr lang="pl-PL" sz="2400" b="1" cap="small" dirty="0" err="1">
                <a:latin typeface="Bahnschrift" panose="020B0502040204020203" pitchFamily="34" charset="0"/>
              </a:rPr>
              <a:t>MusicPlayer.UWP</a:t>
            </a:r>
            <a:r>
              <a:rPr lang="pl-PL" sz="2400" b="1" cap="small" dirty="0">
                <a:latin typeface="Bahnschrift" panose="020B0502040204020203" pitchFamily="34" charset="0"/>
              </a:rPr>
              <a:t> cześć 1</a:t>
            </a:r>
            <a:endParaRPr lang="pl-PL" sz="2400" dirty="0">
              <a:latin typeface="Bahnschrift" panose="020B0502040204020203" pitchFamily="34" charset="0"/>
            </a:endParaRPr>
          </a:p>
        </p:txBody>
      </p:sp>
      <p:sp>
        <p:nvSpPr>
          <p:cNvPr id="10" name="Symbol zastępczy numeru slajdu 9">
            <a:extLst>
              <a:ext uri="{FF2B5EF4-FFF2-40B4-BE49-F238E27FC236}">
                <a16:creationId xmlns:a16="http://schemas.microsoft.com/office/drawing/2014/main" id="{3C2C6CD3-1C9F-4781-870B-9F5E08AAC4CD}"/>
              </a:ext>
            </a:extLst>
          </p:cNvPr>
          <p:cNvSpPr>
            <a:spLocks noGrp="1"/>
          </p:cNvSpPr>
          <p:nvPr>
            <p:ph type="sldNum" sz="quarter" idx="12"/>
          </p:nvPr>
        </p:nvSpPr>
        <p:spPr/>
        <p:txBody>
          <a:bodyPr/>
          <a:lstStyle/>
          <a:p>
            <a:fld id="{33979954-1C35-43C8-A4B6-E490D3E8D2EE}" type="slidenum">
              <a:rPr lang="pl-PL" smtClean="0"/>
              <a:t>9</a:t>
            </a:fld>
            <a:endParaRPr lang="pl-PL"/>
          </a:p>
        </p:txBody>
      </p:sp>
      <p:sp>
        <p:nvSpPr>
          <p:cNvPr id="11" name="Symbol zastępczy numeru slajdu 12">
            <a:extLst>
              <a:ext uri="{FF2B5EF4-FFF2-40B4-BE49-F238E27FC236}">
                <a16:creationId xmlns:a16="http://schemas.microsoft.com/office/drawing/2014/main" id="{021FCED7-094A-45B2-B912-320B72437249}"/>
              </a:ext>
            </a:extLst>
          </p:cNvPr>
          <p:cNvSpPr txBox="1">
            <a:spLocks/>
          </p:cNvSpPr>
          <p:nvPr/>
        </p:nvSpPr>
        <p:spPr>
          <a:xfrm>
            <a:off x="11145597" y="6356350"/>
            <a:ext cx="43026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a:t>/27</a:t>
            </a:r>
          </a:p>
        </p:txBody>
      </p:sp>
    </p:spTree>
    <p:extLst>
      <p:ext uri="{BB962C8B-B14F-4D97-AF65-F5344CB8AC3E}">
        <p14:creationId xmlns:p14="http://schemas.microsoft.com/office/powerpoint/2010/main" val="3303045272"/>
      </p:ext>
    </p:extLst>
  </p:cSld>
  <p:clrMapOvr>
    <a:masterClrMapping/>
  </p:clrMapOvr>
</p:sld>
</file>

<file path=ppt/theme/theme1.xml><?xml version="1.0" encoding="utf-8"?>
<a:theme xmlns:a="http://schemas.openxmlformats.org/drawingml/2006/main" name="HDOfficeLightV0">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TotalTime>
  <Words>1601</Words>
  <Application>Microsoft Office PowerPoint</Application>
  <PresentationFormat>Panoramiczny</PresentationFormat>
  <Paragraphs>283</Paragraphs>
  <Slides>27</Slides>
  <Notes>27</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27</vt:i4>
      </vt:variant>
    </vt:vector>
  </HeadingPairs>
  <TitlesOfParts>
    <vt:vector size="35" baseType="lpstr">
      <vt:lpstr>Arial</vt:lpstr>
      <vt:lpstr>Bahnschrift</vt:lpstr>
      <vt:lpstr>Calibri</vt:lpstr>
      <vt:lpstr>Calibri Light</vt:lpstr>
      <vt:lpstr>Symbol</vt:lpstr>
      <vt:lpstr>Wingdings</vt:lpstr>
      <vt:lpstr>Wingdings 2</vt:lpstr>
      <vt:lpstr>HDOfficeLightV0</vt:lpstr>
      <vt:lpstr>MusicPlayer</vt:lpstr>
      <vt:lpstr>Opis projektu</vt:lpstr>
      <vt:lpstr>Profil użytkonika końcowego</vt:lpstr>
      <vt:lpstr>Wykorzystane technologie</vt:lpstr>
      <vt:lpstr>Wykorzystane narzędzia</vt:lpstr>
      <vt:lpstr>Diagramy klas </vt:lpstr>
      <vt:lpstr>Diagram klas: MusicPlayer.Core</vt:lpstr>
      <vt:lpstr>Diagram klas: MusicPlayer.Data</vt:lpstr>
      <vt:lpstr>Diagram klas: MusicPlayer.UWP cześć 1</vt:lpstr>
      <vt:lpstr>Diagram klas:  MusicPlayer.UWP cześć 2 </vt:lpstr>
      <vt:lpstr>Diagram klas:  MusicPlayer.UWP cześć 3 </vt:lpstr>
      <vt:lpstr>Legenda oznaczeń na diagramach</vt:lpstr>
      <vt:lpstr>Zależności stworzonych bibliotek w projekcie</vt:lpstr>
      <vt:lpstr>Wzorzec #1 (kreacyjny): Dependency injection</vt:lpstr>
      <vt:lpstr>Wzorzec #1 (kreacyjny): Dependency injection</vt:lpstr>
      <vt:lpstr>Wzorzec #2 (strukturalny):  Repository</vt:lpstr>
      <vt:lpstr>Wzorzec #2 (strukturalny): Repository</vt:lpstr>
      <vt:lpstr>Wzorzec #3 (czynnościowy): CQRS</vt:lpstr>
      <vt:lpstr>Wzorzec #3 (czynnościowy): CQRS</vt:lpstr>
      <vt:lpstr>Wzorzec #4: Unit of Work</vt:lpstr>
      <vt:lpstr>Wzorzec #4: Unit of Work</vt:lpstr>
      <vt:lpstr>Wzorzec #5 (architekturalny): MVP - struktura</vt:lpstr>
      <vt:lpstr>Wzorzec # 5 (architekturalny): MVP - Modele</vt:lpstr>
      <vt:lpstr>Wzorzec # 5 (architekturalny): MVP – Przykładowy prezenter Albumu</vt:lpstr>
      <vt:lpstr>Wzorzec #5 (architekturalny): MVP</vt:lpstr>
      <vt:lpstr>Podział pracy nad projektem</vt:lpstr>
      <vt:lpstr>Podsumowanie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MusicPlayer</dc:title>
  <dc:creator>Andrzej Bajguz</dc:creator>
  <cp:lastModifiedBy>AB</cp:lastModifiedBy>
  <cp:revision>188</cp:revision>
  <dcterms:created xsi:type="dcterms:W3CDTF">2018-12-14T10:28:21Z</dcterms:created>
  <dcterms:modified xsi:type="dcterms:W3CDTF">2019-01-20T18:20:47Z</dcterms:modified>
</cp:coreProperties>
</file>